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70" r:id="rId2"/>
    <p:sldId id="273" r:id="rId3"/>
    <p:sldId id="272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3" r:id="rId13"/>
    <p:sldId id="292" r:id="rId14"/>
    <p:sldId id="293" r:id="rId15"/>
    <p:sldId id="282" r:id="rId16"/>
    <p:sldId id="284" r:id="rId17"/>
    <p:sldId id="285" r:id="rId18"/>
    <p:sldId id="295" r:id="rId19"/>
    <p:sldId id="290" r:id="rId20"/>
    <p:sldId id="286" r:id="rId21"/>
    <p:sldId id="287" r:id="rId22"/>
    <p:sldId id="288" r:id="rId23"/>
    <p:sldId id="297" r:id="rId24"/>
    <p:sldId id="294" r:id="rId25"/>
    <p:sldId id="298" r:id="rId26"/>
    <p:sldId id="299" r:id="rId27"/>
    <p:sldId id="296" r:id="rId28"/>
    <p:sldId id="289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2" userDrawn="1">
          <p15:clr>
            <a:srgbClr val="A4A3A4"/>
          </p15:clr>
        </p15:guide>
        <p15:guide id="2" pos="746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orient="horz" pos="13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7" autoAdjust="0"/>
    <p:restoredTop sz="95956" autoAdjust="0"/>
  </p:normalViewPr>
  <p:slideViewPr>
    <p:cSldViewPr showGuides="1">
      <p:cViewPr varScale="1">
        <p:scale>
          <a:sx n="115" d="100"/>
          <a:sy n="115" d="100"/>
        </p:scale>
        <p:origin x="240" y="2096"/>
      </p:cViewPr>
      <p:guideLst>
        <p:guide orient="horz" pos="3492"/>
        <p:guide pos="746"/>
        <p:guide pos="4067"/>
        <p:guide orient="horz" pos="1322"/>
      </p:guideLst>
    </p:cSldViewPr>
  </p:slideViewPr>
  <p:outlineViewPr>
    <p:cViewPr>
      <p:scale>
        <a:sx n="33" d="100"/>
        <a:sy n="33" d="100"/>
      </p:scale>
      <p:origin x="0" y="-12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60" d="100"/>
          <a:sy n="160" d="100"/>
        </p:scale>
        <p:origin x="1672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23"/>
          <a:ext cx="3063815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2730563"/>
          <a:ext cx="3066810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71682"/>
          <a:ext cx="3066810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C413C333-0C46-2E47-95F3-F08AF013C144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i.e. not restricted to neuroscience</a:t>
          </a:r>
        </a:p>
      </dgm:t>
    </dgm:pt>
    <dgm:pt modelId="{2A1D2C95-9CA4-0A41-BB8A-3B7EDA62390E}" type="parTrans" cxnId="{4B79E287-370C-044C-A3D2-903A89A76A04}">
      <dgm:prSet/>
      <dgm:spPr/>
      <dgm:t>
        <a:bodyPr/>
        <a:lstStyle/>
        <a:p>
          <a:endParaRPr lang="en-US"/>
        </a:p>
      </dgm:t>
    </dgm:pt>
    <dgm:pt modelId="{2ACD7136-0AA5-1F41-8F63-BBAF7B6FB7CD}" type="sibTrans" cxnId="{4B79E287-370C-044C-A3D2-903A89A76A04}">
      <dgm:prSet/>
      <dgm:spPr/>
      <dgm:t>
        <a:bodyPr/>
        <a:lstStyle/>
        <a:p>
          <a:endParaRPr lang="en-US"/>
        </a:p>
      </dgm:t>
    </dgm:pt>
    <dgm:pt modelId="{D2A1367B-BEC0-6E47-8C2F-E965603E27B0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</a:p>
      </dgm:t>
    </dgm:pt>
    <dgm:pt modelId="{959E4DF8-C63D-F442-BF75-698A0C5F2D6E}" type="parTrans" cxnId="{814BEF37-B58E-CD40-A804-31844801D460}">
      <dgm:prSet/>
      <dgm:spPr/>
      <dgm:t>
        <a:bodyPr/>
        <a:lstStyle/>
        <a:p>
          <a:endParaRPr lang="en-US"/>
        </a:p>
      </dgm:t>
    </dgm:pt>
    <dgm:pt modelId="{4F33A905-93B0-4944-9CA0-0A07E6979FC9}" type="sibTrans" cxnId="{814BEF37-B58E-CD40-A804-31844801D460}">
      <dgm:prSet/>
      <dgm:spPr/>
      <dgm:t>
        <a:bodyPr/>
        <a:lstStyle/>
        <a:p>
          <a:endParaRPr lang="en-US"/>
        </a:p>
      </dgm:t>
    </dgm:pt>
    <dgm:pt modelId="{2D56D47A-D4BE-234F-BB17-4B45B580E3B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</dgm:t>
    </dgm:pt>
    <dgm:pt modelId="{F3C3C8B5-4D98-F34F-AC42-E90775C2C95C}" type="parTrans" cxnId="{E7B8E1E6-9E9F-BB41-811A-9F49C6C90079}">
      <dgm:prSet/>
      <dgm:spPr/>
      <dgm:t>
        <a:bodyPr/>
        <a:lstStyle/>
        <a:p>
          <a:endParaRPr lang="en-US"/>
        </a:p>
      </dgm:t>
    </dgm:pt>
    <dgm:pt modelId="{B6376657-B010-A84E-9DE5-0A90071C745C}" type="sibTrans" cxnId="{E7B8E1E6-9E9F-BB41-811A-9F49C6C90079}">
      <dgm:prSet/>
      <dgm:spPr/>
      <dgm:t>
        <a:bodyPr/>
        <a:lstStyle/>
        <a:p>
          <a:endParaRPr lang="en-US"/>
        </a:p>
      </dgm:t>
    </dgm:pt>
    <dgm:pt modelId="{B4DFFA30-63C3-E24A-A618-5965258DB53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installable target and simple configuration, </a:t>
          </a: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gm:t>
    </dgm:pt>
    <dgm:pt modelId="{0762D948-FEEA-034D-A29B-084A59D13A9C}" type="parTrans" cxnId="{F2707282-76CE-5743-BFFE-00CD73E3EB57}">
      <dgm:prSet/>
      <dgm:spPr/>
      <dgm:t>
        <a:bodyPr/>
        <a:lstStyle/>
        <a:p>
          <a:endParaRPr lang="en-US"/>
        </a:p>
      </dgm:t>
    </dgm:pt>
    <dgm:pt modelId="{39B77A29-B1EC-9D48-BD4C-933E0C8F3886}" type="sibTrans" cxnId="{F2707282-76CE-5743-BFFE-00CD73E3EB5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3959" custScaleY="102315" custLinFactNeighborX="-6364">
        <dgm:presLayoutVars>
          <dgm:chMax val="1"/>
          <dgm:bulletEnabled val="1"/>
        </dgm:presLayoutVars>
      </dgm:prSet>
      <dgm:spPr/>
    </dgm:pt>
    <dgm:pt modelId="{68B99AAD-8AFA-684C-A739-3A00B1D15A7C}" type="pres">
      <dgm:prSet presAssocID="{46ECA137-CBFB-6E46-965C-00750D91FFEA}" presName="descendantText" presStyleLbl="alignAccFollowNode1" presStyleIdx="0" presStyleCnt="1" custScaleX="123345" custScaleY="91650" custLinFactNeighborX="-1683">
        <dgm:presLayoutVars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36485" custLinFactNeighborX="-6436" custLinFactNeighborY="429">
        <dgm:presLayoutVars>
          <dgm:chMax val="1"/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36291" custLinFactNeighborX="-6436" custLinFactNeighborY="581">
        <dgm:presLayoutVars>
          <dgm:chMax val="1"/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F4D4ED1D-D3FD-004F-832D-EA6DF208666A}" type="presOf" srcId="{B4DFFA30-63C3-E24A-A618-5965258DB538}" destId="{68B99AAD-8AFA-684C-A739-3A00B1D15A7C}" srcOrd="0" destOrd="3" presId="urn:microsoft.com/office/officeart/2005/8/layout/vList5"/>
    <dgm:cxn modelId="{4BDE502C-0EAE-494C-B975-C3451427058D}" type="presOf" srcId="{D2A1367B-BEC0-6E47-8C2F-E965603E27B0}" destId="{68B99AAD-8AFA-684C-A739-3A00B1D15A7C}" srcOrd="0" destOrd="2" presId="urn:microsoft.com/office/officeart/2005/8/layout/vList5"/>
    <dgm:cxn modelId="{814BEF37-B58E-CD40-A804-31844801D460}" srcId="{46ECA137-CBFB-6E46-965C-00750D91FFEA}" destId="{D2A1367B-BEC0-6E47-8C2F-E965603E27B0}" srcOrd="2" destOrd="0" parTransId="{959E4DF8-C63D-F442-BF75-698A0C5F2D6E}" sibTransId="{4F33A905-93B0-4944-9CA0-0A07E6979FC9}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76E45953-A65D-6144-91C6-668658D776C3}" type="presOf" srcId="{C413C333-0C46-2E47-95F3-F08AF013C144}" destId="{68B99AAD-8AFA-684C-A739-3A00B1D15A7C}" srcOrd="0" destOrd="1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554B8E65-198A-6445-A481-CFAE585DF3B3}" type="presOf" srcId="{2D56D47A-D4BE-234F-BB17-4B45B580E3B8}" destId="{68B99AAD-8AFA-684C-A739-3A00B1D15A7C}" srcOrd="0" destOrd="0" presId="urn:microsoft.com/office/officeart/2005/8/layout/vList5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F2707282-76CE-5743-BFFE-00CD73E3EB57}" srcId="{46ECA137-CBFB-6E46-965C-00750D91FFEA}" destId="{B4DFFA30-63C3-E24A-A618-5965258DB538}" srcOrd="3" destOrd="0" parTransId="{0762D948-FEEA-034D-A29B-084A59D13A9C}" sibTransId="{39B77A29-B1EC-9D48-BD4C-933E0C8F3886}"/>
    <dgm:cxn modelId="{4B79E287-370C-044C-A3D2-903A89A76A04}" srcId="{46ECA137-CBFB-6E46-965C-00750D91FFEA}" destId="{C413C333-0C46-2E47-95F3-F08AF013C144}" srcOrd="1" destOrd="0" parTransId="{2A1D2C95-9CA4-0A41-BB8A-3B7EDA62390E}" sibTransId="{2ACD7136-0AA5-1F41-8F63-BBAF7B6FB7CD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E7B8E1E6-9E9F-BB41-811A-9F49C6C90079}" srcId="{46ECA137-CBFB-6E46-965C-00750D91FFEA}" destId="{2D56D47A-D4BE-234F-BB17-4B45B580E3B8}" srcOrd="0" destOrd="0" parTransId="{F3C3C8B5-4D98-F34F-AC42-E90775C2C95C}" sibTransId="{B6376657-B010-A84E-9DE5-0A90071C745C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BB0AC490-7B31-ED47-B64E-32BBEBE6A8DA}" type="presParOf" srcId="{559B2ABF-7F11-3344-96B5-84226322C0E2}" destId="{68B99AAD-8AFA-684C-A739-3A00B1D15A7C}" srcOrd="1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95"/>
          <a:ext cx="3066810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013472"/>
          <a:ext cx="3063815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8022195F-99DA-C149-8CDF-AE784B331143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</dgm:t>
    </dgm:pt>
    <dgm:pt modelId="{AEE95F20-4305-9B4D-A02D-4C58B5976850}" type="parTrans" cxnId="{6FF93B82-CD53-E34E-967E-557E674E560D}">
      <dgm:prSet/>
      <dgm:spPr/>
      <dgm:t>
        <a:bodyPr/>
        <a:lstStyle/>
        <a:p>
          <a:endParaRPr lang="en-US"/>
        </a:p>
      </dgm:t>
    </dgm:pt>
    <dgm:pt modelId="{8AC92E74-C9BD-E44A-9735-783CC0777BDA}" type="sibTrans" cxnId="{6FF93B82-CD53-E34E-967E-557E674E560D}">
      <dgm:prSet/>
      <dgm:spPr/>
      <dgm:t>
        <a:bodyPr/>
        <a:lstStyle/>
        <a:p>
          <a:endParaRPr lang="en-US"/>
        </a:p>
      </dgm:t>
    </dgm:pt>
    <dgm:pt modelId="{312A8A48-7554-4E46-88E5-ABD260F9F069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</dgm:t>
    </dgm:pt>
    <dgm:pt modelId="{651CEB30-C9F7-9F4D-BE02-FAAF31309A5E}" type="parTrans" cxnId="{DB6B505E-2537-4C40-BF83-DE227875A157}">
      <dgm:prSet/>
      <dgm:spPr/>
      <dgm:t>
        <a:bodyPr/>
        <a:lstStyle/>
        <a:p>
          <a:endParaRPr lang="en-US"/>
        </a:p>
      </dgm:t>
    </dgm:pt>
    <dgm:pt modelId="{1E043589-CB54-CC41-9798-22D745BD86A2}" type="sibTrans" cxnId="{DB6B505E-2537-4C40-BF83-DE227875A157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55064"/>
          <a:ext cx="3066810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87DD6ED5-35B9-AF47-8D81-800D147A5547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cells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leaky integrate-and-fire, Hodgkin-Huxley, Poisson spikes</a:t>
          </a:r>
        </a:p>
      </dgm:t>
    </dgm:pt>
    <dgm:pt modelId="{976F3DA9-BB05-ED4C-8FA8-0BA4BFEF6D95}" type="parTrans" cxnId="{105FD9A9-1014-8C4B-B46C-DAE96DB3787E}">
      <dgm:prSet/>
      <dgm:spPr/>
      <dgm:t>
        <a:bodyPr/>
        <a:lstStyle/>
        <a:p>
          <a:endParaRPr lang="en-US"/>
        </a:p>
      </dgm:t>
    </dgm:pt>
    <dgm:pt modelId="{596FAF22-5B95-184B-B07F-AEFED77760A5}" type="sibTrans" cxnId="{105FD9A9-1014-8C4B-B46C-DAE96DB3787E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92138" custLinFactNeighborX="-6364">
        <dgm:presLayoutVars>
          <dgm:chMax val="1"/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3956" custScaleY="259542" custLinFactNeighborX="-6436" custLinFactNeighborY="429">
        <dgm:presLayoutVars>
          <dgm:chMax val="1"/>
          <dgm:bulletEnabled val="1"/>
        </dgm:presLayoutVars>
      </dgm:prSet>
      <dgm:spPr/>
    </dgm:pt>
    <dgm:pt modelId="{1D7EC0F9-CA79-C34C-9B21-42439C5016E9}" type="pres">
      <dgm:prSet presAssocID="{0EEC7000-A0D9-1748-9C44-7821F1F920E8}" presName="descendantText" presStyleLbl="alignAccFollowNode1" presStyleIdx="0" presStyleCnt="1" custScaleX="123345" custScaleY="234010" custLinFactNeighborX="-1683">
        <dgm:presLayoutVars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90206" custLinFactNeighborX="-6436" custLinFactNeighborY="581">
        <dgm:presLayoutVars>
          <dgm:chMax val="1"/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C2A78948-268D-0A40-9950-2FE9B29DC54E}" type="presOf" srcId="{312A8A48-7554-4E46-88E5-ABD260F9F069}" destId="{1D7EC0F9-CA79-C34C-9B21-42439C5016E9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DB6B505E-2537-4C40-BF83-DE227875A157}" srcId="{0EEC7000-A0D9-1748-9C44-7821F1F920E8}" destId="{312A8A48-7554-4E46-88E5-ABD260F9F069}" srcOrd="1" destOrd="0" parTransId="{651CEB30-C9F7-9F4D-BE02-FAAF31309A5E}" sibTransId="{1E043589-CB54-CC41-9798-22D745BD86A2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6FF93B82-CD53-E34E-967E-557E674E560D}" srcId="{0EEC7000-A0D9-1748-9C44-7821F1F920E8}" destId="{8022195F-99DA-C149-8CDF-AE784B331143}" srcOrd="0" destOrd="0" parTransId="{AEE95F20-4305-9B4D-A02D-4C58B5976850}" sibTransId="{8AC92E74-C9BD-E44A-9735-783CC0777BDA}"/>
    <dgm:cxn modelId="{1651D299-8871-2647-ACC6-9191A6D21793}" type="presOf" srcId="{87DD6ED5-35B9-AF47-8D81-800D147A5547}" destId="{1D7EC0F9-CA79-C34C-9B21-42439C5016E9}" srcOrd="0" destOrd="2" presId="urn:microsoft.com/office/officeart/2005/8/layout/vList5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105FD9A9-1014-8C4B-B46C-DAE96DB3787E}" srcId="{0EEC7000-A0D9-1748-9C44-7821F1F920E8}" destId="{87DD6ED5-35B9-AF47-8D81-800D147A5547}" srcOrd="2" destOrd="0" parTransId="{976F3DA9-BB05-ED4C-8FA8-0BA4BFEF6D95}" sibTransId="{596FAF22-5B95-184B-B07F-AEFED77760A5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594FEF0-F407-994F-9160-3A32F9EA760B}" type="presOf" srcId="{8022195F-99DA-C149-8CDF-AE784B331143}" destId="{1D7EC0F9-CA79-C34C-9B21-42439C5016E9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638E5251-8438-CD4E-8498-1BEA4F055B65}" type="presParOf" srcId="{23137BAE-6D2D-7D44-AA41-40173F5CFDE9}" destId="{1D7EC0F9-CA79-C34C-9B21-42439C5016E9}" srcOrd="1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798"/>
          <a:ext cx="3066810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179474"/>
          <a:ext cx="3066810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2099068"/>
          <a:ext cx="3063815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6B05E08E-FF86-6546-908A-FA68A8B691B0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20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20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C03798C1-31AA-BA4C-9008-C43BBF2DF894}" type="parTrans" cxnId="{CB34B111-D11C-1346-909F-E2148BFE81EC}">
      <dgm:prSet/>
      <dgm:spPr/>
      <dgm:t>
        <a:bodyPr/>
        <a:lstStyle/>
        <a:p>
          <a:endParaRPr lang="en-US"/>
        </a:p>
      </dgm:t>
    </dgm:pt>
    <dgm:pt modelId="{D7DA7C09-AB16-414F-BFF6-ACBDEBC29618}" type="sibTrans" cxnId="{CB34B111-D11C-1346-909F-E2148BFE81EC}">
      <dgm:prSet/>
      <dgm:spPr/>
      <dgm:t>
        <a:bodyPr/>
        <a:lstStyle/>
        <a:p>
          <a:endParaRPr lang="en-US"/>
        </a:p>
      </dgm:t>
    </dgm:pt>
    <dgm:pt modelId="{AA111C58-4DAF-3B40-BBA9-4A0816B141DA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2000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2000" b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2000" b="1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B828882-ECD9-3B46-85FC-6666FB2EA6A9}" type="parTrans" cxnId="{D86629CC-A8B9-F146-8D54-AA36837D8EA7}">
      <dgm:prSet/>
      <dgm:spPr/>
      <dgm:t>
        <a:bodyPr/>
        <a:lstStyle/>
        <a:p>
          <a:endParaRPr lang="en-US"/>
        </a:p>
      </dgm:t>
    </dgm:pt>
    <dgm:pt modelId="{69BB80D0-EF45-3D4A-BC81-B81F759DF3B0}" type="sibTrans" cxnId="{D86629CC-A8B9-F146-8D54-AA36837D8EA7}">
      <dgm:prSet/>
      <dgm:spPr/>
      <dgm:t>
        <a:bodyPr/>
        <a:lstStyle/>
        <a:p>
          <a:endParaRPr lang="en-US"/>
        </a:p>
      </dgm:t>
    </dgm:pt>
    <dgm:pt modelId="{6D929A8E-CE8E-104E-9CB1-365F07D68B62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0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continuous integration*</a:t>
          </a:r>
          <a:r>
            <a:rPr lang="en-US" sz="20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2000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a benchmarking suite*</a:t>
          </a:r>
        </a:p>
      </dgm:t>
    </dgm:pt>
    <dgm:pt modelId="{339CA04F-D81A-E64E-9E05-6C696F537581}" type="parTrans" cxnId="{833B91C1-F80A-4A49-B4FF-AE56ECC8D2A7}">
      <dgm:prSet/>
      <dgm:spPr/>
      <dgm:t>
        <a:bodyPr/>
        <a:lstStyle/>
        <a:p>
          <a:endParaRPr lang="en-US"/>
        </a:p>
      </dgm:t>
    </dgm:pt>
    <dgm:pt modelId="{B8DF51B8-A74E-1946-B87B-FDB5B5F58261}" type="sibTrans" cxnId="{833B91C1-F80A-4A49-B4FF-AE56ECC8D2A7}">
      <dgm:prSet/>
      <dgm:spPr/>
      <dgm:t>
        <a:bodyPr/>
        <a:lstStyle/>
        <a:p>
          <a:endParaRPr lang="en-US"/>
        </a:p>
      </dgm:t>
    </dgm:pt>
    <dgm:pt modelId="{29999098-C8C0-2548-835D-4651B45157DF}">
      <dgm:prSet phldrT="[Text]" custT="1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sz="20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20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</dgm:t>
    </dgm:pt>
    <dgm:pt modelId="{BD87080F-3B01-2148-84D1-6758B251840A}" type="parTrans" cxnId="{5ADD06E2-EDBD-474A-B97E-12A980980E67}">
      <dgm:prSet/>
      <dgm:spPr/>
      <dgm:t>
        <a:bodyPr/>
        <a:lstStyle/>
        <a:p>
          <a:endParaRPr lang="en-US"/>
        </a:p>
      </dgm:t>
    </dgm:pt>
    <dgm:pt modelId="{BB0525BA-8132-5D4B-9BB5-508F98FA7859}" type="sibTrans" cxnId="{5ADD06E2-EDBD-474A-B97E-12A980980E6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52389" custLinFactNeighborX="-6364">
        <dgm:presLayoutVars>
          <dgm:chMax val="1"/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40499" custLinFactNeighborX="-6436" custLinFactNeighborY="429">
        <dgm:presLayoutVars>
          <dgm:chMax val="1"/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3956" custScaleY="127146" custLinFactNeighborX="-6436" custLinFactNeighborY="581">
        <dgm:presLayoutVars>
          <dgm:chMax val="1"/>
          <dgm:bulletEnabled val="1"/>
        </dgm:presLayoutVars>
      </dgm:prSet>
      <dgm:spPr/>
    </dgm:pt>
    <dgm:pt modelId="{5A537C27-D2AC-CE44-A9A8-0FD5A7F2D486}" type="pres">
      <dgm:prSet presAssocID="{A60ABBCE-14D7-4A47-ABC0-48962DE8287F}" presName="descendantText" presStyleLbl="alignAccFollowNode1" presStyleIdx="0" presStyleCnt="1" custScaleX="123345" custScaleY="133809" custLinFactNeighborX="-1683">
        <dgm:presLayoutVars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CB34B111-D11C-1346-909F-E2148BFE81EC}" srcId="{A60ABBCE-14D7-4A47-ABC0-48962DE8287F}" destId="{6B05E08E-FF86-6546-908A-FA68A8B691B0}" srcOrd="0" destOrd="0" parTransId="{C03798C1-31AA-BA4C-9008-C43BBF2DF894}" sibTransId="{D7DA7C09-AB16-414F-BFF6-ACBDEBC29618}"/>
    <dgm:cxn modelId="{E4E2D313-92BD-DA42-9525-AF61C0F2DCE7}" type="presOf" srcId="{29999098-C8C0-2548-835D-4651B45157DF}" destId="{5A537C27-D2AC-CE44-A9A8-0FD5A7F2D486}" srcOrd="0" destOrd="2" presId="urn:microsoft.com/office/officeart/2005/8/layout/vList5"/>
    <dgm:cxn modelId="{0985ED2A-EE3A-CC45-8E68-F727B2930BC4}" type="presOf" srcId="{AA111C58-4DAF-3B40-BBA9-4A0816B141DA}" destId="{5A537C27-D2AC-CE44-A9A8-0FD5A7F2D486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833B91C1-F80A-4A49-B4FF-AE56ECC8D2A7}" srcId="{A60ABBCE-14D7-4A47-ABC0-48962DE8287F}" destId="{6D929A8E-CE8E-104E-9CB1-365F07D68B62}" srcOrd="3" destOrd="0" parTransId="{339CA04F-D81A-E64E-9E05-6C696F537581}" sibTransId="{B8DF51B8-A74E-1946-B87B-FDB5B5F58261}"/>
    <dgm:cxn modelId="{AD42FEC2-9C2B-B24B-B74C-55EBFED8A78B}" type="presOf" srcId="{6D929A8E-CE8E-104E-9CB1-365F07D68B62}" destId="{5A537C27-D2AC-CE44-A9A8-0FD5A7F2D486}" srcOrd="0" destOrd="3" presId="urn:microsoft.com/office/officeart/2005/8/layout/vList5"/>
    <dgm:cxn modelId="{6E72EEC9-7202-554F-9DA6-39130C32EB84}" type="presOf" srcId="{6B05E08E-FF86-6546-908A-FA68A8B691B0}" destId="{5A537C27-D2AC-CE44-A9A8-0FD5A7F2D486}" srcOrd="0" destOrd="0" presId="urn:microsoft.com/office/officeart/2005/8/layout/vList5"/>
    <dgm:cxn modelId="{D86629CC-A8B9-F146-8D54-AA36837D8EA7}" srcId="{A60ABBCE-14D7-4A47-ABC0-48962DE8287F}" destId="{AA111C58-4DAF-3B40-BBA9-4A0816B141DA}" srcOrd="1" destOrd="0" parTransId="{EB828882-ECD9-3B46-85FC-6666FB2EA6A9}" sibTransId="{69BB80D0-EF45-3D4A-BC81-B81F759DF3B0}"/>
    <dgm:cxn modelId="{5ADD06E2-EDBD-474A-B97E-12A980980E67}" srcId="{A60ABBCE-14D7-4A47-ABC0-48962DE8287F}" destId="{29999098-C8C0-2548-835D-4651B45157DF}" srcOrd="2" destOrd="0" parTransId="{BD87080F-3B01-2148-84D1-6758B251840A}" sibTransId="{BB0525BA-8132-5D4B-9BB5-508F98FA7859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  <dgm:cxn modelId="{DDA0011C-1FE1-9943-B8FE-D9D5118BBA6D}" type="presParOf" srcId="{B87B9BBB-B26B-1C48-BF9E-FC5D28A11EBA}" destId="{5A537C27-D2AC-CE44-A9A8-0FD5A7F2D486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99AAD-8AFA-684C-A739-3A00B1D15A7C}">
      <dsp:nvSpPr>
        <dsp:cNvPr id="0" name=""/>
        <dsp:cNvSpPr/>
      </dsp:nvSpPr>
      <dsp:spPr>
        <a:xfrm rot="5400000">
          <a:off x="6217211" y="-3009770"/>
          <a:ext cx="1857457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i.e. not restricted to neuroscience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installable target and simple configuration, </a:t>
          </a:r>
          <a:r>
            <a:rPr lang="en-US" sz="20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sz="2000" kern="1200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sp:txBody>
      <dsp:txXfrm rot="-5400000">
        <a:off x="2839144" y="458971"/>
        <a:ext cx="8522918" cy="1676109"/>
      </dsp:txXfrm>
    </dsp:sp>
    <dsp:sp modelId="{9EFE9486-94C0-1743-9B77-124E93E36B80}">
      <dsp:nvSpPr>
        <dsp:cNvPr id="0" name=""/>
        <dsp:cNvSpPr/>
      </dsp:nvSpPr>
      <dsp:spPr>
        <a:xfrm>
          <a:off x="0" y="1023"/>
          <a:ext cx="2905201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127554"/>
        <a:ext cx="2652139" cy="2338942"/>
      </dsp:txXfrm>
    </dsp:sp>
    <dsp:sp modelId="{1026E93C-6C38-8D42-B350-8FEA9566B215}">
      <dsp:nvSpPr>
        <dsp:cNvPr id="0" name=""/>
        <dsp:cNvSpPr/>
      </dsp:nvSpPr>
      <dsp:spPr>
        <a:xfrm>
          <a:off x="0" y="2730563"/>
          <a:ext cx="2905209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5120" y="2775683"/>
        <a:ext cx="2814969" cy="834055"/>
      </dsp:txXfrm>
    </dsp:sp>
    <dsp:sp modelId="{EC0CB7C3-8764-6842-AFFC-0608B71FD158}">
      <dsp:nvSpPr>
        <dsp:cNvPr id="0" name=""/>
        <dsp:cNvSpPr/>
      </dsp:nvSpPr>
      <dsp:spPr>
        <a:xfrm>
          <a:off x="0" y="3771682"/>
          <a:ext cx="2905209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4880" y="3816562"/>
        <a:ext cx="2815449" cy="829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1095"/>
          <a:ext cx="2905209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46670" y="47765"/>
        <a:ext cx="2811869" cy="862704"/>
      </dsp:txXfrm>
    </dsp:sp>
    <dsp:sp modelId="{1D7EC0F9-CA79-C34C-9B21-42439C5016E9}">
      <dsp:nvSpPr>
        <dsp:cNvPr id="0" name=""/>
        <dsp:cNvSpPr/>
      </dsp:nvSpPr>
      <dsp:spPr>
        <a:xfrm rot="5400000">
          <a:off x="6174625" y="-1951241"/>
          <a:ext cx="1942512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cells</a:t>
          </a: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leaky integrate-and-fire, Hodgkin-Huxley, Poisson spikes</a:t>
          </a:r>
        </a:p>
      </dsp:txBody>
      <dsp:txXfrm rot="-5400000">
        <a:off x="2839085" y="1479125"/>
        <a:ext cx="8518766" cy="1752860"/>
      </dsp:txXfrm>
    </dsp:sp>
    <dsp:sp modelId="{1026E93C-6C38-8D42-B350-8FEA9566B215}">
      <dsp:nvSpPr>
        <dsp:cNvPr id="0" name=""/>
        <dsp:cNvSpPr/>
      </dsp:nvSpPr>
      <dsp:spPr>
        <a:xfrm>
          <a:off x="0" y="1013472"/>
          <a:ext cx="2905084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31465" y="1144937"/>
        <a:ext cx="2642154" cy="2430137"/>
      </dsp:txXfrm>
    </dsp:sp>
    <dsp:sp modelId="{EC0CB7C3-8764-6842-AFFC-0608B71FD158}">
      <dsp:nvSpPr>
        <dsp:cNvPr id="0" name=""/>
        <dsp:cNvSpPr/>
      </dsp:nvSpPr>
      <dsp:spPr>
        <a:xfrm>
          <a:off x="0" y="3755064"/>
          <a:ext cx="2905209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5692" y="3800756"/>
        <a:ext cx="2813825" cy="844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798"/>
          <a:ext cx="2905209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2135" y="52933"/>
        <a:ext cx="2800939" cy="963730"/>
      </dsp:txXfrm>
    </dsp:sp>
    <dsp:sp modelId="{1026E93C-6C38-8D42-B350-8FEA9566B215}">
      <dsp:nvSpPr>
        <dsp:cNvPr id="0" name=""/>
        <dsp:cNvSpPr/>
      </dsp:nvSpPr>
      <dsp:spPr>
        <a:xfrm>
          <a:off x="0" y="1179474"/>
          <a:ext cx="2905209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0303" y="1219777"/>
        <a:ext cx="2824603" cy="745005"/>
      </dsp:txXfrm>
    </dsp:sp>
    <dsp:sp modelId="{5A537C27-D2AC-CE44-A9A8-0FD5A7F2D486}">
      <dsp:nvSpPr>
        <dsp:cNvPr id="0" name=""/>
        <dsp:cNvSpPr/>
      </dsp:nvSpPr>
      <dsp:spPr>
        <a:xfrm rot="5400000">
          <a:off x="6054751" y="-912528"/>
          <a:ext cx="2182260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20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2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2000" b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2000" b="1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</a:t>
          </a:r>
          <a:r>
            <a:rPr lang="en-US" sz="2000" kern="12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continuous integration*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a benchmarking suite*</a:t>
          </a:r>
        </a:p>
      </dsp:txBody>
      <dsp:txXfrm rot="-5400000">
        <a:off x="2839086" y="2409666"/>
        <a:ext cx="8507063" cy="1969202"/>
      </dsp:txXfrm>
    </dsp:sp>
    <dsp:sp modelId="{EC0CB7C3-8764-6842-AFFC-0608B71FD158}">
      <dsp:nvSpPr>
        <dsp:cNvPr id="0" name=""/>
        <dsp:cNvSpPr/>
      </dsp:nvSpPr>
      <dsp:spPr>
        <a:xfrm>
          <a:off x="0" y="2099068"/>
          <a:ext cx="2905084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2225599"/>
        <a:ext cx="2652022" cy="233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E1389CC-567B-462D-9606-5A6D48725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/>
              <a:t>High Performance Analytics &amp; Computing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2223E6-8DEC-4459-8B52-D06E9BD3D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dirty="0"/>
              <a:t>12.12.2018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E09F90-192B-4C21-A710-7EFC4BA9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de-DE" dirty="0"/>
              <a:t>Arbor: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B6243-ABD9-472E-9641-6E7B2B86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fld id="{2748E8B7-5326-4A3E-8AE4-83D3CDA8A9FC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6" name="Grafik 12">
            <a:extLst>
              <a:ext uri="{FF2B5EF4-FFF2-40B4-BE49-F238E27FC236}">
                <a16:creationId xmlns:a16="http://schemas.microsoft.com/office/drawing/2014/main" id="{78BA98EB-54ED-F64B-835E-F7DC80B6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28" y="8636795"/>
            <a:ext cx="1370545" cy="39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CD83A-7664-7A41-925B-8620BC26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34" y="229394"/>
            <a:ext cx="1803132" cy="3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3C419-10E8-4216-A6CC-B7C8A23909AD}" type="datetimeFigureOut">
              <a:rPr lang="de-DE" smtClean="0"/>
              <a:t>04.12.18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6CAD1-FD47-46B0-9C16-1B81F4E690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32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3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74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epoch</a:t>
            </a:r>
            <a:r>
              <a:rPr lang="de-DE" dirty="0"/>
              <a:t>: </a:t>
            </a:r>
            <a:r>
              <a:rPr lang="de-DE" dirty="0" err="1"/>
              <a:t>Dt</a:t>
            </a:r>
            <a:r>
              <a:rPr lang="de-DE" dirty="0"/>
              <a:t>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09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NEURON 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widely-used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endParaRPr lang="de-DE" dirty="0"/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parallel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multi-threading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MPI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bandwidth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due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ARBOR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-array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Arbor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L2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L3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61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node-second</a:t>
            </a:r>
            <a:r>
              <a:rPr lang="de-DE" dirty="0"/>
              <a:t>=</a:t>
            </a:r>
            <a:r>
              <a:rPr lang="de-DE" dirty="0" err="1"/>
              <a:t>simulation</a:t>
            </a:r>
            <a:r>
              <a:rPr lang="de-DE" dirty="0"/>
              <a:t> time x </a:t>
            </a:r>
            <a:r>
              <a:rPr lang="de-DE" dirty="0" err="1"/>
              <a:t>nodes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304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14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85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4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88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Copyright© 2018.CitiXsys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89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Flaticon.com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6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79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f_k</a:t>
            </a:r>
            <a:r>
              <a:rPr lang="de-DE" dirty="0"/>
              <a:t>, </a:t>
            </a:r>
            <a:r>
              <a:rPr lang="de-DE" dirty="0" err="1"/>
              <a:t>f_k^syn</a:t>
            </a:r>
            <a:r>
              <a:rPr lang="de-DE" dirty="0"/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biophysical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synapses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53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7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CEB1C7-3CEB-41C0-967D-A5811A09D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BABBA3-207B-428D-8CD0-97794373E0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0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7831BC-0764-4D94-B436-8046AD2DF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7390AF7B-9835-4AEF-ADBF-224AF53FB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604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33D537E-7D32-4AF3-8F50-037B43117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02F77179-7DE6-490F-AFDB-836C5B895F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494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 baseline="0" dirty="0">
                <a:solidFill>
                  <a:schemeClr val="accent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 dirty="0"/>
              <a:t>Subline</a:t>
            </a: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F0FB68E-EE59-46F0-A3EA-690446700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5951621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3ABCB6-91C1-B54F-A580-85161DE787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2013"/>
            <a:ext cx="12192000" cy="2333523"/>
          </a:xfrm>
          <a:prstGeom prst="rect">
            <a:avLst/>
          </a:prstGeom>
        </p:spPr>
      </p:pic>
      <p:pic>
        <p:nvPicPr>
          <p:cNvPr id="15" name="Grafik 12">
            <a:extLst>
              <a:ext uri="{FF2B5EF4-FFF2-40B4-BE49-F238E27FC236}">
                <a16:creationId xmlns:a16="http://schemas.microsoft.com/office/drawing/2014/main" id="{BBF4E209-2C23-B048-B455-E67FD5A77F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882" y="6159981"/>
            <a:ext cx="1881980" cy="548854"/>
          </a:xfrm>
          <a:prstGeom prst="rect">
            <a:avLst/>
          </a:prstGeom>
        </p:spPr>
      </p:pic>
      <p:pic>
        <p:nvPicPr>
          <p:cNvPr id="17" name="Imagen 5">
            <a:extLst>
              <a:ext uri="{FF2B5EF4-FFF2-40B4-BE49-F238E27FC236}">
                <a16:creationId xmlns:a16="http://schemas.microsoft.com/office/drawing/2014/main" id="{89A9F60E-FB4C-0544-AFB5-5A8C090FDF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8" y="5716414"/>
            <a:ext cx="1478150" cy="11069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C5845F3-40B5-084F-A44F-112F2E383C6A}"/>
              </a:ext>
            </a:extLst>
          </p:cNvPr>
          <p:cNvSpPr/>
          <p:nvPr userDrawn="1"/>
        </p:nvSpPr>
        <p:spPr>
          <a:xfrm>
            <a:off x="9437638" y="6225137"/>
            <a:ext cx="1802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dirty="0">
                <a:latin typeface="Trebuchet MS"/>
                <a:cs typeface="Trebuchet MS"/>
              </a:rPr>
              <a:t>Co-funded by </a:t>
            </a:r>
            <a:br>
              <a:rPr lang="en-GB" sz="1000" dirty="0">
                <a:latin typeface="Trebuchet MS"/>
                <a:cs typeface="Trebuchet MS"/>
              </a:rPr>
            </a:br>
            <a:r>
              <a:rPr lang="en-GB" sz="1000" dirty="0">
                <a:latin typeface="Trebuchet MS"/>
                <a:cs typeface="Trebuchet MS"/>
              </a:rPr>
              <a:t>the European Union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952A0B5-5FF6-F04C-9D07-EBFE17D522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18939" y="6038228"/>
            <a:ext cx="829044" cy="5526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5C0B5D-FC5E-E84C-A825-64134CFF338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08368" y="6021288"/>
            <a:ext cx="569635" cy="56963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1E67B5A-821D-AA49-9909-F7E1663C5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597" t="23215" r="1296" b="42666"/>
          <a:stretch/>
        </p:blipFill>
        <p:spPr>
          <a:xfrm>
            <a:off x="-1" y="5742191"/>
            <a:ext cx="12204000" cy="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5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F0FEB314-58C6-43FB-BF57-07B357AFA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121020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578310"/>
            <a:ext cx="11449050" cy="4190666"/>
          </a:xfrm>
        </p:spPr>
        <p:txBody>
          <a:bodyPr/>
          <a:lstStyle>
            <a:lvl1pPr marL="177800" indent="-177800">
              <a:defRPr sz="2000"/>
            </a:lvl1pPr>
            <a:lvl2pPr marL="361950" indent="-184150">
              <a:defRPr sz="2000"/>
            </a:lvl2pPr>
            <a:lvl3pPr marL="539750" indent="-177800">
              <a:defRPr sz="2000"/>
            </a:lvl3pPr>
            <a:lvl4pPr marL="717550" indent="-177800">
              <a:defRPr sz="2000"/>
            </a:lvl4pPr>
            <a:lvl5pPr marL="895350" indent="-177800"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29624FD4-E8F5-4C76-8AB0-019D7FCEAA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74392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A00DEAD-5DE0-4EC4-9106-51A82A9A0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A390F4-CC78-4ED1-8D50-5D59AE8D05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3A5E56D-954A-4968-9BC8-DFAC877CAA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338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1C326D2C-F758-4203-BE3D-8CDB8EB3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D87DCD3-D230-4056-A20A-D9CBA549CE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370165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F63E2467-CDE8-4456-BDC8-2E6458C09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</p:spTree>
    <p:extLst>
      <p:ext uri="{BB962C8B-B14F-4D97-AF65-F5344CB8AC3E}">
        <p14:creationId xmlns:p14="http://schemas.microsoft.com/office/powerpoint/2010/main" val="261187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563143"/>
            <a:ext cx="11449050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C4F5F8-9F24-424C-8284-2E94052236C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934" y="6410967"/>
            <a:ext cx="1379832" cy="402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A4256-D1D5-8943-8E8F-D7647F2FE61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7" y="6459515"/>
            <a:ext cx="1593351" cy="305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5003CC-E79F-044F-B2AC-DAAC91022C8A}"/>
              </a:ext>
            </a:extLst>
          </p:cNvPr>
          <p:cNvSpPr/>
          <p:nvPr userDrawn="1"/>
        </p:nvSpPr>
        <p:spPr>
          <a:xfrm>
            <a:off x="4373417" y="6412116"/>
            <a:ext cx="3445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GB" sz="1000" baseline="30000" dirty="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 HPAC Platform Training | 11-12 Dec 2018 | Barcelona </a:t>
            </a:r>
            <a:br>
              <a:rPr lang="en-GB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Alexander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Peyser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, Anne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Küsters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76212-BCD0-9740-A4AB-DB7768BD3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597" t="23215" r="1296" b="42666"/>
          <a:stretch/>
        </p:blipFill>
        <p:spPr>
          <a:xfrm>
            <a:off x="-1" y="6309320"/>
            <a:ext cx="12204000" cy="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62" r:id="rId5"/>
    <p:sldLayoutId id="2147483672" r:id="rId6"/>
    <p:sldLayoutId id="2147483673" r:id="rId7"/>
    <p:sldLayoutId id="2147483666" r:id="rId8"/>
    <p:sldLayoutId id="2147483667" r:id="rId9"/>
  </p:sldLayoutIdLst>
  <p:hf hdr="0" ftr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  <p15:guide id="6" pos="3659" userDrawn="1">
          <p15:clr>
            <a:srgbClr val="F26B43"/>
          </p15:clr>
        </p15:guide>
        <p15:guide id="7" pos="4021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emf"/><Relationship Id="rId18" Type="http://schemas.openxmlformats.org/officeDocument/2006/relationships/image" Target="../media/image35.emf"/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emf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5" Type="http://schemas.openxmlformats.org/officeDocument/2006/relationships/image" Target="../media/image32.emf"/><Relationship Id="rId10" Type="http://schemas.openxmlformats.org/officeDocument/2006/relationships/image" Target="../media/image27.emf"/><Relationship Id="rId19" Type="http://schemas.openxmlformats.org/officeDocument/2006/relationships/image" Target="../media/image36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Relationship Id="rId1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4521-ED94-4240-8AD4-6C3D7A90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Insights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93119F-69DD-4BF5-B78E-98C0144F5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837" y="5013176"/>
            <a:ext cx="10728325" cy="360000"/>
          </a:xfrm>
        </p:spPr>
        <p:txBody>
          <a:bodyPr/>
          <a:lstStyle/>
          <a:p>
            <a:r>
              <a:rPr lang="en-US" noProof="0" dirty="0"/>
              <a:t>12</a:t>
            </a:r>
            <a:r>
              <a:rPr lang="en-US" baseline="30000" noProof="0" dirty="0"/>
              <a:t>th</a:t>
            </a:r>
            <a:r>
              <a:rPr lang="en-US" noProof="0" dirty="0"/>
              <a:t> December 2018  I  Alexander </a:t>
            </a:r>
            <a:r>
              <a:rPr lang="en-US" noProof="0" dirty="0" err="1"/>
              <a:t>peyser</a:t>
            </a:r>
            <a:r>
              <a:rPr lang="en-US" noProof="0" dirty="0"/>
              <a:t> &amp; Anne </a:t>
            </a:r>
            <a:r>
              <a:rPr lang="en-US" noProof="0" dirty="0" err="1"/>
              <a:t>Küsters</a:t>
            </a:r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FFF684-B650-40AA-89A0-80D31734A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noProof="0" dirty="0"/>
              <a:t>A morphologically-detailed neural network simulation library </a:t>
            </a:r>
            <a:br>
              <a:rPr lang="en-US" sz="2000" noProof="0" dirty="0"/>
            </a:br>
            <a:r>
              <a:rPr lang="en-US" sz="2000" noProof="0" dirty="0"/>
              <a:t>for contemporary high performance computing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17045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47A3-4C2E-6840-A9A6-8C909D05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Cable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AE02-CF73-7643-BC49-76ECBC1A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199261"/>
            <a:ext cx="11449050" cy="2245963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with</a:t>
            </a:r>
          </a:p>
          <a:p>
            <a:r>
              <a:rPr lang="en-US" sz="1800" noProof="0" dirty="0"/>
              <a:t>Axial conductivity    of the intracellular medium</a:t>
            </a:r>
          </a:p>
          <a:p>
            <a:r>
              <a:rPr lang="en-US" sz="1800" noProof="0" dirty="0"/>
              <a:t>Membrane areal capacitance      , areal conductance      for an ion channel of type    </a:t>
            </a:r>
            <a:br>
              <a:rPr lang="en-US" sz="1800" noProof="0" dirty="0"/>
            </a:br>
            <a:r>
              <a:rPr lang="en-US" sz="1800" noProof="0" dirty="0"/>
              <a:t>as a function of channel’s state</a:t>
            </a:r>
          </a:p>
          <a:p>
            <a:r>
              <a:rPr lang="en-US" sz="1800" noProof="0" dirty="0"/>
              <a:t>Corresponding reversal potential       </a:t>
            </a:r>
          </a:p>
          <a:p>
            <a:r>
              <a:rPr lang="en-US" sz="1800" noProof="0" dirty="0"/>
              <a:t>Membrane surface area          as a function of axial distance </a:t>
            </a:r>
          </a:p>
          <a:p>
            <a:r>
              <a:rPr lang="en-US" sz="1800" noProof="0" dirty="0"/>
              <a:t>Current         produced by a synapse at position        as a function of the synaptic state        and local voltage</a:t>
            </a:r>
          </a:p>
          <a:p>
            <a:r>
              <a:rPr lang="en-US" sz="1800" noProof="0" dirty="0"/>
              <a:t>Injected current             at position</a:t>
            </a:r>
          </a:p>
          <a:p>
            <a:endParaRPr lang="en-US" sz="18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17B91-25EF-F14E-8BE2-5954F1974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cell is modelled as a branching, one-dimensional electrical system</a:t>
            </a:r>
          </a:p>
          <a:p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5D8EA-89C5-5F44-829F-441FA5E2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6027" y="324000"/>
            <a:ext cx="2902700" cy="1690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06B980-0D29-6F47-9062-2E938BC0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024" y="5120401"/>
            <a:ext cx="469854" cy="255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3EE72-11E8-7143-8C8A-9EE038F0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354" y="4077072"/>
            <a:ext cx="326137" cy="18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D617C9-1D80-2A4B-B343-EC416EFFD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825" y="4060390"/>
            <a:ext cx="267466" cy="20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DB93A2-0DC8-1249-A57E-7450394EC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8" y="1448780"/>
            <a:ext cx="6012338" cy="19211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70416D-3630-1244-9BC3-B06C42362C7F}"/>
              </a:ext>
            </a:extLst>
          </p:cNvPr>
          <p:cNvSpPr txBox="1"/>
          <p:nvPr/>
        </p:nvSpPr>
        <p:spPr>
          <a:xfrm>
            <a:off x="6923551" y="2231609"/>
            <a:ext cx="1007893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dirty="0"/>
              <a:t>, </a:t>
            </a:r>
            <a:r>
              <a:rPr lang="de-DE" dirty="0" err="1"/>
              <a:t>where</a:t>
            </a:r>
            <a:endParaRPr lang="de-D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98BDAC-74D5-0A44-88F4-171456449DF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1126" y="4060910"/>
            <a:ext cx="2892238" cy="1301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ACFAA-C49E-F64A-92C2-35DEB4D60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21" y="4047864"/>
            <a:ext cx="117535" cy="1753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D257CD-0665-F947-B704-B2700FE77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4384630"/>
            <a:ext cx="264501" cy="2149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E12319-653D-5342-9213-AFD494442C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5174208"/>
            <a:ext cx="139700" cy="127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CF5E2F-1CB7-064E-B378-E560427325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8" y="5483138"/>
            <a:ext cx="4318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B7F87F-7A7F-ED40-B1B9-C3B8A9196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686775"/>
            <a:ext cx="152400" cy="127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D178F67-5AC3-B240-8E4C-837DD41B6F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22" y="4668469"/>
            <a:ext cx="368300" cy="304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63BB2E-9C37-B244-9535-A6C789E3D3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5487941"/>
            <a:ext cx="444500" cy="292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D3FC69-B891-6745-BA16-9B05FB904E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23" y="5456215"/>
            <a:ext cx="419100" cy="292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1C1DA3-2BA6-7941-BD95-2FBEDA9BA8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05" y="5835715"/>
            <a:ext cx="647700" cy="330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DC666B-BCC2-F447-8D48-8ACF2D83E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26" y="5831736"/>
            <a:ext cx="355600" cy="33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9A348F8-5310-4443-AF85-E24883C0CA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7" y="1863970"/>
            <a:ext cx="3604625" cy="10907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4E494A-1DA7-DF4A-9F9A-4D7E73D2E980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27FC-1B4E-2B45-8207-5E2982F6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Numerical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4F26A-3C78-2246-B846-9B09120A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b="1" noProof="0" dirty="0"/>
              <a:t>Space discretization:</a:t>
            </a:r>
            <a:r>
              <a:rPr lang="en-US" noProof="0" dirty="0"/>
              <a:t> 		Vertex-centered 1D finite volume method</a:t>
            </a:r>
            <a:br>
              <a:rPr lang="en-US" noProof="0" dirty="0"/>
            </a:br>
            <a:r>
              <a:rPr lang="en-US" noProof="0" dirty="0"/>
              <a:t>					using first-order approximation for axial current flux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								           </a:t>
            </a:r>
            <a:r>
              <a:rPr lang="en-US" sz="1600" noProof="0" dirty="0"/>
              <a:t>with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Voltage and channel state </a:t>
            </a:r>
            <a:br>
              <a:rPr lang="en-US" noProof="0" dirty="0"/>
            </a:br>
            <a:r>
              <a:rPr lang="en-US" b="1" noProof="0" dirty="0"/>
              <a:t>time evolution split: 			</a:t>
            </a:r>
            <a:r>
              <a:rPr lang="en-US" noProof="0" dirty="0"/>
              <a:t>Lie-Trotter </a:t>
            </a:r>
          </a:p>
          <a:p>
            <a:pPr lvl="1"/>
            <a:r>
              <a:rPr lang="en-US" b="1" noProof="0" dirty="0"/>
              <a:t>Time discretization: 		</a:t>
            </a:r>
            <a:r>
              <a:rPr lang="en-US" noProof="0" dirty="0"/>
              <a:t>First-order implicit Euler integration 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pPr lvl="1"/>
            <a:r>
              <a:rPr lang="en-US" b="1" noProof="0" dirty="0"/>
              <a:t>Channel state ODEs:		</a:t>
            </a:r>
            <a:r>
              <a:rPr lang="en-US" noProof="0" dirty="0"/>
              <a:t> Integration with updated voltages depending on set of 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9EFFA-8E4B-5D47-8DCE-EE58E72E7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Cell state evolution is numerically solved with first order methods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D1024-0084-4D4E-8B77-BC3CECE18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79" y="2355485"/>
            <a:ext cx="4306081" cy="179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2F5A9-FEB8-4946-AFCA-12CBCE162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30" y="2781966"/>
            <a:ext cx="1951634" cy="895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9431F-3B2D-214F-98F2-97FB99126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48" y="5153976"/>
            <a:ext cx="4271376" cy="507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27D74-3026-C446-8ABA-15E458F0EC0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890C-1467-3745-ACD0-3A9DE38E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89159-9891-4443-8DF2-3593DD7585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Most time consuming on CPU are updating currents and integrating gating variables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B7234BB-121A-9B44-B68A-86140D31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638425" y="1570503"/>
            <a:ext cx="6915150" cy="4564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13A3C-5967-8B4E-AF6B-FD9E4A0186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18869-D4B5-674F-946B-6ABE30FF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988400"/>
            <a:ext cx="5437188" cy="37805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noProof="0" dirty="0"/>
              <a:t>Cell </a:t>
            </a:r>
            <a:r>
              <a:rPr lang="en-US" b="1" noProof="0" dirty="0"/>
              <a:t>represents</a:t>
            </a:r>
            <a:r>
              <a:rPr lang="en-US" noProof="0" dirty="0"/>
              <a:t> </a:t>
            </a:r>
            <a:r>
              <a:rPr lang="en-US" b="1" noProof="0" dirty="0"/>
              <a:t>smallest model </a:t>
            </a:r>
            <a:r>
              <a:rPr lang="en-US" noProof="0" dirty="0"/>
              <a:t>to be simulated </a:t>
            </a:r>
          </a:p>
          <a:p>
            <a:r>
              <a:rPr lang="en-US" noProof="0" dirty="0"/>
              <a:t>Cell forms </a:t>
            </a:r>
            <a:r>
              <a:rPr lang="en-US" b="1" noProof="0" dirty="0"/>
              <a:t>smallest unit of work </a:t>
            </a:r>
            <a:r>
              <a:rPr lang="en-US" noProof="0" dirty="0"/>
              <a:t>distributed across processes</a:t>
            </a:r>
          </a:p>
          <a:p>
            <a:r>
              <a:rPr lang="en-US" noProof="0" dirty="0"/>
              <a:t>Types:</a:t>
            </a:r>
          </a:p>
          <a:p>
            <a:pPr lvl="1"/>
            <a:r>
              <a:rPr lang="en-US" noProof="0" dirty="0"/>
              <a:t>Specialized </a:t>
            </a:r>
            <a:r>
              <a:rPr lang="en-US" b="1" noProof="0" dirty="0"/>
              <a:t>leaky integrate-and-fire</a:t>
            </a:r>
            <a:r>
              <a:rPr lang="en-US" noProof="0" dirty="0"/>
              <a:t> cells</a:t>
            </a:r>
          </a:p>
          <a:p>
            <a:pPr lvl="1"/>
            <a:r>
              <a:rPr lang="en-US" b="1" noProof="0" dirty="0"/>
              <a:t>Artificial spike </a:t>
            </a:r>
            <a:r>
              <a:rPr lang="en-US" noProof="0" dirty="0"/>
              <a:t>sources</a:t>
            </a:r>
          </a:p>
          <a:p>
            <a:pPr lvl="1"/>
            <a:r>
              <a:rPr lang="en-US" b="1" noProof="0" dirty="0"/>
              <a:t>Multi-compartment</a:t>
            </a:r>
            <a:r>
              <a:rPr lang="en-US" noProof="0" dirty="0"/>
              <a:t>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Scalability through the abstraction of recipes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BF246-7126-1142-9107-7F5CD8A5F97C}"/>
              </a:ext>
            </a:extLst>
          </p:cNvPr>
          <p:cNvSpPr/>
          <p:nvPr/>
        </p:nvSpPr>
        <p:spPr>
          <a:xfrm>
            <a:off x="371475" y="1628775"/>
            <a:ext cx="543718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sz="2400" dirty="0">
                <a:solidFill>
                  <a:schemeClr val="bg1"/>
                </a:solidFill>
              </a:rPr>
              <a:t>Cells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D2B39-61F1-594C-AC27-7B85D66DDF90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 dirty="0">
                <a:solidFill>
                  <a:schemeClr val="bg1"/>
                </a:solidFill>
              </a:rPr>
              <a:t>Recipes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8EDF91-5945-FC49-B33C-F9A91A509A83}"/>
              </a:ext>
            </a:extLst>
          </p:cNvPr>
          <p:cNvSpPr txBox="1">
            <a:spLocks/>
          </p:cNvSpPr>
          <p:nvPr/>
        </p:nvSpPr>
        <p:spPr>
          <a:xfrm>
            <a:off x="6383338" y="1988400"/>
            <a:ext cx="5437188" cy="3780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Recipe </a:t>
            </a:r>
            <a:r>
              <a:rPr lang="en-US" b="1" dirty="0"/>
              <a:t>describes models </a:t>
            </a:r>
            <a:r>
              <a:rPr lang="en-US" dirty="0"/>
              <a:t>in cell-oriented manner and supplies methods to </a:t>
            </a:r>
          </a:p>
          <a:p>
            <a:pPr lvl="1"/>
            <a:r>
              <a:rPr lang="en-US" dirty="0"/>
              <a:t>Map </a:t>
            </a:r>
            <a:r>
              <a:rPr lang="en-US" b="1" dirty="0"/>
              <a:t>global cell identifier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/>
              <a:t> to cell type</a:t>
            </a:r>
          </a:p>
          <a:p>
            <a:pPr lvl="1"/>
            <a:r>
              <a:rPr lang="en-US" dirty="0"/>
              <a:t>Cell </a:t>
            </a:r>
            <a:r>
              <a:rPr lang="en-US" b="1" dirty="0"/>
              <a:t>description</a:t>
            </a:r>
          </a:p>
          <a:p>
            <a:pPr lvl="1"/>
            <a:r>
              <a:rPr lang="en-US" dirty="0"/>
              <a:t>List of all </a:t>
            </a:r>
            <a:r>
              <a:rPr lang="en-US" b="1" dirty="0"/>
              <a:t>connections</a:t>
            </a:r>
            <a:r>
              <a:rPr lang="en-US" dirty="0"/>
              <a:t> from other cells that terminate on it</a:t>
            </a:r>
          </a:p>
          <a:p>
            <a:r>
              <a:rPr lang="en-US" dirty="0"/>
              <a:t>Parallel </a:t>
            </a:r>
            <a:r>
              <a:rPr lang="en-US" b="1" dirty="0"/>
              <a:t>instantiation</a:t>
            </a:r>
            <a:r>
              <a:rPr lang="en-US" dirty="0"/>
              <a:t> of cell data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6E988C-791F-4C42-8A44-2CBCE6B6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Extensibility through cell group abstraction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53EF30-056E-3540-9432-B2E52EB0619C}"/>
              </a:ext>
            </a:extLst>
          </p:cNvPr>
          <p:cNvSpPr/>
          <p:nvPr/>
        </p:nvSpPr>
        <p:spPr>
          <a:xfrm>
            <a:off x="371825" y="1628400"/>
            <a:ext cx="543683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Cell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9B449-9ADD-8147-9D28-16D54EE91AC9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Mechanisms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76215-6BE4-0540-84C7-C52950955139}"/>
              </a:ext>
            </a:extLst>
          </p:cNvPr>
          <p:cNvSpPr txBox="1">
            <a:spLocks/>
          </p:cNvSpPr>
          <p:nvPr/>
        </p:nvSpPr>
        <p:spPr>
          <a:xfrm>
            <a:off x="371475" y="1988025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Cell group represents </a:t>
            </a:r>
            <a:r>
              <a:rPr lang="en-US" b="1" dirty="0"/>
              <a:t>collection of cells of same type</a:t>
            </a:r>
            <a:r>
              <a:rPr lang="en-US" dirty="0"/>
              <a:t> together with implementation of their simulation</a:t>
            </a:r>
          </a:p>
          <a:p>
            <a:r>
              <a:rPr lang="en-US" b="1" dirty="0"/>
              <a:t>Partitioning</a:t>
            </a:r>
            <a:r>
              <a:rPr lang="en-US" dirty="0"/>
              <a:t> into cell groups provided by decomposition</a:t>
            </a:r>
          </a:p>
          <a:p>
            <a:r>
              <a:rPr lang="en-US" dirty="0"/>
              <a:t>Simulation manages </a:t>
            </a:r>
            <a:r>
              <a:rPr lang="en-US" b="1" dirty="0"/>
              <a:t>instantiation</a:t>
            </a:r>
            <a:r>
              <a:rPr lang="en-US" dirty="0"/>
              <a:t> of model and </a:t>
            </a:r>
            <a:r>
              <a:rPr lang="en-US" b="1" dirty="0"/>
              <a:t>scheduling</a:t>
            </a:r>
            <a:r>
              <a:rPr lang="en-US" dirty="0"/>
              <a:t> of spike exchange as well as </a:t>
            </a:r>
            <a:r>
              <a:rPr lang="en-US" b="1" dirty="0"/>
              <a:t>integration</a:t>
            </a:r>
            <a:r>
              <a:rPr lang="en-US" dirty="0"/>
              <a:t> for each cell group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9DE479-00AA-494B-88B3-D91272FB2983}"/>
              </a:ext>
            </a:extLst>
          </p:cNvPr>
          <p:cNvSpPr txBox="1">
            <a:spLocks/>
          </p:cNvSpPr>
          <p:nvPr/>
        </p:nvSpPr>
        <p:spPr>
          <a:xfrm>
            <a:off x="6383337" y="1988400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a recipe, mechanisms are specifications of </a:t>
            </a:r>
            <a:r>
              <a:rPr lang="en-US" b="1" dirty="0"/>
              <a:t>ion channel </a:t>
            </a:r>
            <a:r>
              <a:rPr lang="en-US" dirty="0"/>
              <a:t>and </a:t>
            </a:r>
            <a:r>
              <a:rPr lang="en-US" b="1" dirty="0"/>
              <a:t>synapse dynamics</a:t>
            </a:r>
          </a:p>
          <a:p>
            <a:r>
              <a:rPr lang="en-US" dirty="0"/>
              <a:t>Implementation of mechanism </a:t>
            </a:r>
          </a:p>
          <a:p>
            <a:pPr lvl="1"/>
            <a:r>
              <a:rPr lang="en-US" dirty="0"/>
              <a:t>Hand-coded for CPU/ GPU execution or</a:t>
            </a:r>
          </a:p>
          <a:p>
            <a:pPr lvl="1"/>
            <a:r>
              <a:rPr lang="en-US" dirty="0"/>
              <a:t>A translator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modcc</a:t>
            </a:r>
            <a:r>
              <a:rPr lang="en-US" dirty="0"/>
              <a:t>) is used to compile a subset of NEURONs mechanism specification language NMODL to architecture-optimized vectorized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C++ </a:t>
            </a:r>
            <a:r>
              <a:rPr lang="en-US" dirty="0"/>
              <a:t>or CUDA source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3D8E75-07DF-B94B-A879-83B9B0AC0E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A7B2-8A98-7B4D-93B7-09B28FF7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SPIKE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1DE2-F9C3-7B48-8BEB-6FC3F69A0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Overlapping computation and communication with minimum spike propagation delay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spcAft>
                <a:spcPts val="1200"/>
              </a:spcAft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Integration of states in epoch    requires spikes from epoch         and are exchanged in epoch        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7ECB0-E485-AE43-9FF1-EF1D60774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With minimum delay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552AB-2737-0048-BA69-B4019D49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1607405"/>
            <a:ext cx="488950" cy="24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3721F-C157-C449-831C-32EED9C18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53" y="5536021"/>
            <a:ext cx="75790" cy="1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BC14A-1B03-8F48-A0DA-F816D00BE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2" y="5536021"/>
            <a:ext cx="513000" cy="1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F6A669-3588-4249-8378-84888A7F1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291" y="5536021"/>
            <a:ext cx="504000" cy="1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982036-F3B5-B84A-8F64-94394B4FD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49" y="2013794"/>
            <a:ext cx="4969102" cy="3407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93EC12-CE96-5B4D-A61F-E948249311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Components can be substituted according to </a:t>
            </a:r>
            <a:r>
              <a:rPr lang="en-US" b="1" noProof="0" dirty="0"/>
              <a:t>internal API</a:t>
            </a:r>
            <a:r>
              <a:rPr lang="en-US" noProof="0" dirty="0"/>
              <a:t>.</a:t>
            </a:r>
          </a:p>
          <a:p>
            <a:pPr marL="285750" indent="-285750"/>
            <a:r>
              <a:rPr lang="en-US" noProof="0" dirty="0"/>
              <a:t>Models are described in </a:t>
            </a:r>
            <a:r>
              <a:rPr lang="en-US" b="1" noProof="0" dirty="0"/>
              <a:t>NMODL</a:t>
            </a:r>
            <a:r>
              <a:rPr lang="en-US" noProof="0" dirty="0"/>
              <a:t>, a DSL used for the NEURON simulator.</a:t>
            </a:r>
          </a:p>
          <a:p>
            <a:pPr marL="285750" indent="-285750"/>
            <a:r>
              <a:rPr lang="en-US" b="1" noProof="0" dirty="0"/>
              <a:t>Python interface </a:t>
            </a:r>
            <a:r>
              <a:rPr lang="en-US" noProof="0" dirty="0"/>
              <a:t>for building networks under development.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Programming interface ensures extensibility 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376EF6F-FA7F-5249-958A-C7B3B7D41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63" y="1448780"/>
            <a:ext cx="7090270" cy="2893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675D5B-9A0A-8046-8674-C2726160E08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Cell simulation modules share </a:t>
            </a:r>
            <a:r>
              <a:rPr lang="en-US" b="1" noProof="0" dirty="0"/>
              <a:t>computational backends </a:t>
            </a:r>
            <a:r>
              <a:rPr lang="en-US" noProof="0" dirty="0"/>
              <a:t>for channel and synapse state evolution.</a:t>
            </a:r>
          </a:p>
          <a:p>
            <a:pPr marL="285750" indent="-285750"/>
            <a:r>
              <a:rPr lang="en-US" noProof="0" dirty="0"/>
              <a:t>CPU-hosted </a:t>
            </a:r>
            <a:r>
              <a:rPr lang="en-US" b="1" noProof="0" dirty="0"/>
              <a:t>finite volume</a:t>
            </a:r>
            <a:r>
              <a:rPr lang="en-US" noProof="0" dirty="0"/>
              <a:t> cell simulation.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Computational work is hidden in backends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84C73-3580-2A4D-A9D8-B7455784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784" y="1386416"/>
            <a:ext cx="6156365" cy="3078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19A1A9-46CB-AB46-ABDF-FA3B2889AF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5355" y="14284"/>
            <a:ext cx="835742" cy="7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Systems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br>
              <a:rPr lang="en-US" b="1" noProof="0" dirty="0">
                <a:solidFill>
                  <a:schemeClr val="accent1"/>
                </a:solidFill>
              </a:rPr>
            </a:br>
            <a:br>
              <a:rPr lang="en-US" b="1" noProof="0" dirty="0">
                <a:solidFill>
                  <a:schemeClr val="accent1"/>
                </a:solidFill>
              </a:rPr>
            </a:br>
            <a:r>
              <a:rPr lang="en-US" noProof="0" dirty="0">
                <a:solidFill>
                  <a:schemeClr val="accent1"/>
                </a:solidFill>
              </a:rPr>
              <a:t>Benchmark model</a:t>
            </a:r>
          </a:p>
          <a:p>
            <a:pPr lvl="1"/>
            <a:r>
              <a:rPr lang="en-US" noProof="0" dirty="0"/>
              <a:t>Cells: 		300 compartments with </a:t>
            </a:r>
            <a:r>
              <a:rPr lang="en-US" noProof="0" dirty="0" err="1"/>
              <a:t>Hudgkin</a:t>
            </a:r>
            <a:r>
              <a:rPr lang="en-US" noProof="0" dirty="0"/>
              <a:t>-Huxley mechanisms, </a:t>
            </a:r>
            <a:br>
              <a:rPr lang="en-US" noProof="0" dirty="0"/>
            </a:br>
            <a:r>
              <a:rPr lang="en-US" noProof="0" dirty="0"/>
              <a:t>			5.000 randomly connected exponential synapses </a:t>
            </a:r>
          </a:p>
          <a:p>
            <a:pPr lvl="1"/>
            <a:r>
              <a:rPr lang="en-US" noProof="0" dirty="0"/>
              <a:t>Network: 		100   cells on single core</a:t>
            </a:r>
            <a:br>
              <a:rPr lang="en-US" noProof="0" dirty="0"/>
            </a:br>
            <a:r>
              <a:rPr lang="en-US" noProof="0" dirty="0"/>
              <a:t>			1000 cells on socket </a:t>
            </a:r>
          </a:p>
          <a:p>
            <a:pPr lvl="1"/>
            <a:r>
              <a:rPr lang="en-US" noProof="0" dirty="0"/>
              <a:t>Duration: 		100 </a:t>
            </a:r>
            <a:r>
              <a:rPr lang="en-US" noProof="0" dirty="0" err="1"/>
              <a:t>ms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Used systems and benchmark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3E26B8-D171-284E-9BFF-AACCC4444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8" y="2063566"/>
            <a:ext cx="6019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Speedup of total time to solution with vectorization </a:t>
            </a:r>
          </a:p>
          <a:p>
            <a:r>
              <a:rPr lang="en-US" b="1" noProof="0" dirty="0"/>
              <a:t>1.5 x </a:t>
            </a:r>
            <a:r>
              <a:rPr lang="en-US" noProof="0" dirty="0"/>
              <a:t>for Broadwell socket</a:t>
            </a:r>
          </a:p>
          <a:p>
            <a:r>
              <a:rPr lang="en-US" b="1" noProof="0" dirty="0"/>
              <a:t>3.4 x </a:t>
            </a:r>
            <a:r>
              <a:rPr lang="en-US" noProof="0" dirty="0"/>
              <a:t>for KNL socket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Use of </a:t>
            </a:r>
            <a:r>
              <a:rPr lang="en-US" b="1" noProof="0" dirty="0"/>
              <a:t>data-pattern optimized loads and stores</a:t>
            </a:r>
            <a:r>
              <a:rPr lang="en-US" noProof="0" dirty="0"/>
              <a:t> contributes to speedup.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Low improvement for Broadwell due to </a:t>
            </a:r>
            <a:r>
              <a:rPr lang="en-US" b="1" noProof="0" dirty="0"/>
              <a:t>poor performance of vectorized division</a:t>
            </a:r>
            <a:r>
              <a:rPr lang="en-US" noProof="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774" y="938786"/>
            <a:ext cx="11449049" cy="509994"/>
          </a:xfrm>
        </p:spPr>
        <p:txBody>
          <a:bodyPr/>
          <a:lstStyle/>
          <a:p>
            <a:r>
              <a:rPr lang="en-US" noProof="0" dirty="0"/>
              <a:t>Comparison of explicit vectorization relative to the compiler`s auto-vectorization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3D3728-1222-0147-B4E5-00CBC3B8B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7" y="1848820"/>
            <a:ext cx="6391796" cy="4237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E97550-875E-134E-BECD-23ABA02A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B4F9-9602-DC42-BFC5-2A8984F5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3BFF-8EE5-E44E-B182-7404BEA27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Insights into Arbor</a:t>
            </a:r>
          </a:p>
          <a:p>
            <a:pPr marL="457200" lvl="1" indent="0">
              <a:buNone/>
            </a:pPr>
            <a:r>
              <a:rPr lang="en-US" noProof="0" dirty="0"/>
              <a:t>Introduction</a:t>
            </a:r>
          </a:p>
          <a:p>
            <a:pPr marL="457200" lvl="1" indent="0">
              <a:buNone/>
            </a:pPr>
            <a:r>
              <a:rPr lang="en-US" noProof="0" dirty="0"/>
              <a:t>Features</a:t>
            </a:r>
          </a:p>
          <a:p>
            <a:pPr marL="457200" lvl="1" indent="0">
              <a:buNone/>
            </a:pPr>
            <a:r>
              <a:rPr lang="en-US" noProof="0" dirty="0"/>
              <a:t>Model</a:t>
            </a:r>
          </a:p>
          <a:p>
            <a:pPr marL="457200" lvl="1" indent="0">
              <a:buNone/>
            </a:pPr>
            <a:r>
              <a:rPr lang="en-US" noProof="0" dirty="0"/>
              <a:t>Performance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Hands-on session</a:t>
            </a:r>
          </a:p>
          <a:p>
            <a:pPr marL="457200" lvl="1" indent="0">
              <a:buNone/>
            </a:pPr>
            <a:r>
              <a:rPr lang="en-US" noProof="0" dirty="0"/>
              <a:t>Build and run a ring network with python</a:t>
            </a:r>
          </a:p>
          <a:p>
            <a:pPr marL="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8574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Ring model</a:t>
            </a:r>
          </a:p>
          <a:p>
            <a:pPr lvl="1"/>
            <a:r>
              <a:rPr lang="en-US" noProof="0" dirty="0"/>
              <a:t>Cells:		Randomly generated morphologies with on average 130 	compartments </a:t>
            </a:r>
          </a:p>
          <a:p>
            <a:pPr lvl="1"/>
            <a:r>
              <a:rPr lang="en-US" noProof="0" dirty="0"/>
              <a:t>Synapses: 		10 000 exponential synapses per cell with only one synapse connected to 			spike detector on preceding cell</a:t>
            </a:r>
          </a:p>
          <a:p>
            <a:pPr lvl="1"/>
            <a:r>
              <a:rPr lang="en-US" noProof="0" dirty="0"/>
              <a:t>Soma:		Hodgkin-Huxley mechanism; </a:t>
            </a:r>
          </a:p>
          <a:p>
            <a:pPr lvl="1"/>
            <a:r>
              <a:rPr lang="en-US" noProof="0" dirty="0"/>
              <a:t>Dendrites: 		Passive conductance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ring network on HPC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6614F-FFA2-324A-8455-894B203DCD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lvl="1"/>
            <a:r>
              <a:rPr lang="en-US" noProof="0" dirty="0"/>
              <a:t>Models with </a:t>
            </a:r>
            <a:r>
              <a:rPr lang="en-US" b="1" noProof="0" dirty="0"/>
              <a:t>fewer cells take less time </a:t>
            </a:r>
            <a:r>
              <a:rPr lang="en-US" noProof="0" dirty="0"/>
              <a:t>to execute</a:t>
            </a:r>
          </a:p>
          <a:p>
            <a:pPr lvl="1"/>
            <a:r>
              <a:rPr lang="en-US" noProof="0" dirty="0"/>
              <a:t>Scaling is </a:t>
            </a:r>
            <a:r>
              <a:rPr lang="en-US" b="1" noProof="0" dirty="0"/>
              <a:t>architecture and model size dependent</a:t>
            </a:r>
          </a:p>
          <a:p>
            <a:pPr lvl="2"/>
            <a:r>
              <a:rPr lang="en-US" noProof="0" dirty="0"/>
              <a:t>MC scales well for 64 or more cells</a:t>
            </a:r>
          </a:p>
          <a:p>
            <a:pPr lvl="2"/>
            <a:r>
              <a:rPr lang="en-US" noProof="0" dirty="0"/>
              <a:t>KNL scales well for 512 or more cells</a:t>
            </a:r>
          </a:p>
          <a:p>
            <a:pPr lvl="2"/>
            <a:r>
              <a:rPr lang="en-US" noProof="0" dirty="0"/>
              <a:t>GPU scales well for 1024 or more cells</a:t>
            </a:r>
          </a:p>
          <a:p>
            <a:pPr lvl="1"/>
            <a:r>
              <a:rPr lang="en-US" noProof="0" dirty="0"/>
              <a:t>Below scaling thresholds node resources are </a:t>
            </a:r>
            <a:r>
              <a:rPr lang="en-US" b="1" noProof="0" dirty="0"/>
              <a:t>under-utilized</a:t>
            </a:r>
          </a:p>
          <a:p>
            <a:pPr lvl="1"/>
            <a:r>
              <a:rPr lang="en-US" b="1" noProof="0" dirty="0"/>
              <a:t>GPU catches up </a:t>
            </a:r>
            <a:r>
              <a:rPr lang="en-US" noProof="0" dirty="0"/>
              <a:t>at 4000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- time: utilization of computational resources on one node at various model sizes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5D3FC-2081-A742-A720-9447D082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5" y="1914064"/>
            <a:ext cx="6559347" cy="43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FCCAD6-248D-4740-8067-9EF834386F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86D0A0-9760-CD49-974F-E991C2153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7" y="1811696"/>
            <a:ext cx="6354000" cy="4419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Memory</a:t>
            </a:r>
          </a:p>
          <a:p>
            <a:pPr lvl="1"/>
            <a:r>
              <a:rPr lang="en-US" noProof="0" dirty="0"/>
              <a:t>Arbor</a:t>
            </a:r>
            <a:r>
              <a:rPr lang="en-US" noProof="0" dirty="0">
                <a:solidFill>
                  <a:schemeClr val="accent1"/>
                </a:solidFill>
              </a:rPr>
              <a:t> </a:t>
            </a:r>
            <a:r>
              <a:rPr lang="en-US" noProof="0" dirty="0"/>
              <a:t>significantly more </a:t>
            </a:r>
            <a:r>
              <a:rPr lang="en-US" b="1" noProof="0" dirty="0"/>
              <a:t>memory efficient </a:t>
            </a:r>
            <a:r>
              <a:rPr lang="en-US" noProof="0" dirty="0"/>
              <a:t>with 4.4 GB for 16k model, </a:t>
            </a:r>
          </a:p>
          <a:p>
            <a:pPr lvl="1"/>
            <a:r>
              <a:rPr lang="en-US" noProof="0" dirty="0"/>
              <a:t>NEURON unable to run 16k model due to running out of 64 GB memory available on </a:t>
            </a:r>
            <a:r>
              <a:rPr lang="en-US" noProof="0" dirty="0" err="1"/>
              <a:t>Daint</a:t>
            </a:r>
            <a:r>
              <a:rPr lang="en-US" noProof="0" dirty="0"/>
              <a:t>-mc</a:t>
            </a:r>
          </a:p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Speedup</a:t>
            </a:r>
          </a:p>
          <a:p>
            <a:pPr lvl="1"/>
            <a:r>
              <a:rPr lang="en-US" noProof="0" dirty="0"/>
              <a:t>Arbor is </a:t>
            </a:r>
            <a:r>
              <a:rPr lang="en-US" b="1" noProof="0" dirty="0"/>
              <a:t>faster for all model sizes </a:t>
            </a:r>
            <a:r>
              <a:rPr lang="en-US" noProof="0" dirty="0"/>
              <a:t>with speedup increasing with model size</a:t>
            </a:r>
          </a:p>
          <a:p>
            <a:pPr lvl="2"/>
            <a:r>
              <a:rPr lang="en-US" sz="1800" noProof="0" dirty="0"/>
              <a:t>5-10x faster for less than 128 cells</a:t>
            </a:r>
          </a:p>
          <a:p>
            <a:pPr lvl="2"/>
            <a:r>
              <a:rPr lang="en-US" sz="1800" noProof="0" dirty="0"/>
              <a:t>over 20x faster for more than 256 cells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– speedup: comparison with NEURON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0EB1B-02D3-654E-8B76-1FB0055D75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10k connectivity model </a:t>
            </a:r>
          </a:p>
          <a:p>
            <a:pPr lvl="1"/>
            <a:r>
              <a:rPr lang="en-US" noProof="0" dirty="0"/>
              <a:t>Cells:		As in ring model with 16k cells for duration of 100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Network: 		10 000 way randomly connected with no self-connections</a:t>
            </a:r>
          </a:p>
          <a:p>
            <a:pPr lvl="1"/>
            <a:r>
              <a:rPr lang="en-US" noProof="0" dirty="0"/>
              <a:t>Minimal delay:	10 </a:t>
            </a:r>
            <a:r>
              <a:rPr lang="en-US" noProof="0" dirty="0" err="1"/>
              <a:t>ms</a:t>
            </a:r>
            <a:r>
              <a:rPr lang="en-US" noProof="0" dirty="0"/>
              <a:t> or 20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Synapses: 		All excitatory</a:t>
            </a:r>
          </a:p>
          <a:p>
            <a:pPr lvl="1"/>
            <a:r>
              <a:rPr lang="en-US" noProof="0" dirty="0"/>
              <a:t>Spiking: 		All cells spike synchronously with frequency 100 Hz or 50 Hz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connectivity model on HPC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F892F1-4E02-1D40-94C0-C08CFE2A0E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noProof="0" dirty="0"/>
              <a:t>For less than 4k cells (on 4 nodes) </a:t>
            </a:r>
            <a:br>
              <a:rPr lang="en-US" noProof="0" dirty="0"/>
            </a:br>
            <a:r>
              <a:rPr lang="en-US" b="1" noProof="0" dirty="0"/>
              <a:t>multicore and GPU are equivalent </a:t>
            </a:r>
            <a:br>
              <a:rPr lang="en-US" noProof="0" dirty="0"/>
            </a:br>
            <a:r>
              <a:rPr lang="en-US" noProof="0" dirty="0"/>
              <a:t>(within 10% range)</a:t>
            </a:r>
          </a:p>
          <a:p>
            <a:r>
              <a:rPr lang="en-US" noProof="0" dirty="0"/>
              <a:t>For more than 4k cells </a:t>
            </a:r>
            <a:r>
              <a:rPr lang="en-US" b="1" noProof="0" dirty="0"/>
              <a:t>multicore is faster</a:t>
            </a:r>
          </a:p>
          <a:p>
            <a:r>
              <a:rPr lang="en-US" noProof="0" dirty="0"/>
              <a:t> A KNL node is uniformly slower than multicore, using </a:t>
            </a:r>
            <a:r>
              <a:rPr lang="en-US" b="1" noProof="0" dirty="0"/>
              <a:t>1.4x more time</a:t>
            </a:r>
          </a:p>
          <a:p>
            <a:r>
              <a:rPr lang="en-US" noProof="0" dirty="0"/>
              <a:t>Still, Arbor can be </a:t>
            </a:r>
            <a:r>
              <a:rPr lang="en-US" b="1" noProof="0" dirty="0"/>
              <a:t>used effectively </a:t>
            </a:r>
            <a:r>
              <a:rPr lang="en-US" noProof="0" dirty="0"/>
              <a:t>on an HPC system available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minimizing time to solution for a fixed model size with increasing number of nodes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BACE56-31E5-BD41-994F-E595438682D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" y="1810098"/>
            <a:ext cx="6444000" cy="44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9771D-94CB-4243-A8B2-CA1B866B07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677122-DC36-8F47-B448-AD4748484CD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1" y="1914064"/>
            <a:ext cx="6458400" cy="43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b="1" noProof="0" dirty="0"/>
              <a:t>Resource utilization is effective </a:t>
            </a:r>
            <a:r>
              <a:rPr lang="en-US" noProof="0" dirty="0"/>
              <a:t>where strong scaling efficiency is good</a:t>
            </a:r>
          </a:p>
          <a:p>
            <a:r>
              <a:rPr lang="en-US" b="1" noProof="0" dirty="0"/>
              <a:t>Efficiency decreases </a:t>
            </a:r>
            <a:r>
              <a:rPr lang="en-US" noProof="0" dirty="0"/>
              <a:t>as the number of nodes increases</a:t>
            </a:r>
          </a:p>
          <a:p>
            <a:r>
              <a:rPr lang="en-US" noProof="0" dirty="0"/>
              <a:t>Only the multicore system scales with </a:t>
            </a:r>
            <a:r>
              <a:rPr lang="en-US" b="1" noProof="0" dirty="0"/>
              <a:t>90% efficiency</a:t>
            </a:r>
            <a:r>
              <a:rPr lang="en-US" noProof="0" dirty="0"/>
              <a:t> to 64 nodes (256 cells per node) and minimizes time-to-solution</a:t>
            </a:r>
          </a:p>
          <a:p>
            <a:r>
              <a:rPr lang="en-US" b="1" noProof="0" dirty="0"/>
              <a:t>GPU system is still effective </a:t>
            </a:r>
            <a:r>
              <a:rPr lang="en-US" noProof="0" dirty="0"/>
              <a:t>for running large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 efficiency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73E073-35EE-9644-9CA7-DA9A96EF73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89024A-14A2-8A48-8D6B-5A7848C4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3" y="1831987"/>
            <a:ext cx="5873404" cy="402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consumed resources in node-seconds and energy consumption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C21262-36B6-ED40-A8C1-FE0074D0B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42" y="1834518"/>
            <a:ext cx="5791601" cy="402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F56A3-F4F2-3D43-9AE7-8AA232E4C9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60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dry-run mode </a:t>
            </a:r>
          </a:p>
          <a:p>
            <a:pPr lvl="1"/>
            <a:r>
              <a:rPr lang="en-US" noProof="0" dirty="0"/>
              <a:t>Model: 		100 </a:t>
            </a:r>
            <a:r>
              <a:rPr lang="en-US" noProof="0" dirty="0" err="1"/>
              <a:t>ms</a:t>
            </a:r>
            <a:r>
              <a:rPr lang="en-US" noProof="0" dirty="0"/>
              <a:t> simulation with 10 </a:t>
            </a:r>
            <a:r>
              <a:rPr lang="en-US" noProof="0" dirty="0" err="1"/>
              <a:t>ms</a:t>
            </a:r>
            <a:r>
              <a:rPr lang="en-US" noProof="0" dirty="0"/>
              <a:t> delay and cells firing at 87.5 Hz</a:t>
            </a:r>
            <a:br>
              <a:rPr lang="en-US" noProof="0" dirty="0"/>
            </a:br>
            <a:r>
              <a:rPr lang="en-US" noProof="0" dirty="0"/>
              <a:t>			each cell connected to 10 000 random cells with no self-connection</a:t>
            </a:r>
          </a:p>
          <a:p>
            <a:pPr lvl="1"/>
            <a:r>
              <a:rPr lang="en-US" noProof="0" dirty="0"/>
              <a:t>Mode: 		Run model on single MPI rank, and mimic running on a large cluster </a:t>
            </a:r>
            <a:br>
              <a:rPr lang="en-US" noProof="0" dirty="0"/>
            </a:br>
            <a:r>
              <a:rPr lang="en-US" noProof="0" dirty="0"/>
              <a:t>			(here: 10 000 nodes) by generating proxy spikes from cells on other ranks</a:t>
            </a:r>
          </a:p>
          <a:p>
            <a:pPr lvl="1"/>
            <a:r>
              <a:rPr lang="en-US" noProof="0" dirty="0"/>
              <a:t>Cells/ node: 	1000 &amp; 10 000 cells per node for total model size of 10 M &amp; 100 M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dry-run mode on HPC architecture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AAF2F9-03CF-6140-A062-EF38E8A5BD66}"/>
              </a:ext>
            </a:extLst>
          </p:cNvPr>
          <p:cNvGrpSpPr/>
          <p:nvPr/>
        </p:nvGrpSpPr>
        <p:grpSpPr>
          <a:xfrm>
            <a:off x="4238691" y="1628775"/>
            <a:ext cx="3729517" cy="2068584"/>
            <a:chOff x="3518611" y="1628775"/>
            <a:chExt cx="3729517" cy="20685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449808-0CD6-924C-B099-76085D8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49"/>
            <a:stretch/>
          </p:blipFill>
          <p:spPr>
            <a:xfrm>
              <a:off x="3518611" y="1628775"/>
              <a:ext cx="3729517" cy="2068584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1F9F0-297F-4D45-89DA-A7276D1814CC}"/>
                </a:ext>
              </a:extLst>
            </p:cNvPr>
            <p:cNvCxnSpPr/>
            <p:nvPr/>
          </p:nvCxnSpPr>
          <p:spPr>
            <a:xfrm>
              <a:off x="7248128" y="1628775"/>
              <a:ext cx="0" cy="20685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A4A9AF9-F9B7-1942-B111-488A004C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9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Maximize model size while increasing number of nodes with fixed number of cells</a:t>
            </a: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hundreds of nodes</a:t>
            </a:r>
          </a:p>
          <a:p>
            <a:pPr lvl="1"/>
            <a:r>
              <a:rPr lang="en-US" noProof="0" dirty="0"/>
              <a:t>Arbor </a:t>
            </a:r>
            <a:r>
              <a:rPr lang="en-US" b="1" noProof="0" dirty="0"/>
              <a:t>weak scales (near) perfectly </a:t>
            </a:r>
            <a:r>
              <a:rPr lang="en-US" noProof="0" dirty="0"/>
              <a:t>on multicore and GPU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is near perfect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0B5331-722F-1249-B95D-F3DA6C05D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3" y="1810067"/>
            <a:ext cx="6416260" cy="44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EA7F7-76BB-B349-97F4-26AA0E32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10 000 nodes</a:t>
            </a:r>
          </a:p>
          <a:p>
            <a:pPr marL="558800" lvl="2" indent="-342900"/>
            <a:r>
              <a:rPr lang="en-US" noProof="0" dirty="0"/>
              <a:t>1000 nodes: 1k and 10k models weak scale very well with </a:t>
            </a:r>
            <a:r>
              <a:rPr lang="en-US" b="1" noProof="0" dirty="0"/>
              <a:t>99% and 95% efficiency </a:t>
            </a:r>
          </a:p>
          <a:p>
            <a:pPr marL="558800" lvl="2" indent="-342900"/>
            <a:r>
              <a:rPr lang="en-US" noProof="0" dirty="0"/>
              <a:t>10 000 nodes: weak scaling still good with 87% and 79% for 1k and 10k models, but </a:t>
            </a:r>
            <a:r>
              <a:rPr lang="en-US" b="1" noProof="0" dirty="0"/>
              <a:t>decreased due to spike communication and processing</a:t>
            </a:r>
          </a:p>
          <a:p>
            <a:pPr marL="215900" lvl="1" indent="0">
              <a:buNone/>
            </a:pP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sufficient with 80% at extreme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F90679-D2BF-0040-89DC-1633DEC7E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1863199"/>
            <a:ext cx="6021716" cy="4229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C6FC1B-E5B8-D241-A0C2-30B58D98E1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1818" y="64452"/>
            <a:ext cx="622854" cy="4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071A-1F2A-504C-9B3D-89922082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1903-B445-ED49-AB92-7F94293A3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912" y="1706983"/>
            <a:ext cx="2160240" cy="72010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noProof="0" dirty="0"/>
              <a:t>Ben Cumming</a:t>
            </a:r>
          </a:p>
          <a:p>
            <a:pPr>
              <a:spcAft>
                <a:spcPts val="0"/>
              </a:spcAft>
            </a:pPr>
            <a:r>
              <a:rPr lang="en-US" noProof="0" dirty="0"/>
              <a:t>Stuart Yates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D891B-C3FD-3F43-9600-2129BEABAA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From different institutions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A34BD00-0EC2-6049-9001-48F57097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4" y="1644644"/>
            <a:ext cx="4190999" cy="84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FF332-4DEF-674A-876B-66C6D5D8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339" y="2713474"/>
            <a:ext cx="2592429" cy="864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BC8C5-4449-FB40-87DA-66C10CDC24CC}"/>
              </a:ext>
            </a:extLst>
          </p:cNvPr>
          <p:cNvSpPr txBox="1"/>
          <p:nvPr/>
        </p:nvSpPr>
        <p:spPr>
          <a:xfrm>
            <a:off x="2934670" y="5877272"/>
            <a:ext cx="632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@ https://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arbor-sim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F309C1-7901-D44C-AB17-41288AD566C2}"/>
              </a:ext>
            </a:extLst>
          </p:cNvPr>
          <p:cNvSpPr txBox="1">
            <a:spLocks/>
          </p:cNvSpPr>
          <p:nvPr/>
        </p:nvSpPr>
        <p:spPr>
          <a:xfrm>
            <a:off x="5303912" y="2782236"/>
            <a:ext cx="2520973" cy="7266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Alexander </a:t>
            </a:r>
            <a:r>
              <a:rPr lang="de-DE" sz="2000" dirty="0" err="1"/>
              <a:t>Peyser</a:t>
            </a:r>
            <a:endParaRPr lang="de-DE" sz="2000" dirty="0"/>
          </a:p>
          <a:p>
            <a:r>
              <a:rPr lang="de-DE" sz="2000" dirty="0"/>
              <a:t>Wouter </a:t>
            </a:r>
            <a:r>
              <a:rPr lang="de-DE" sz="2000" dirty="0" err="1"/>
              <a:t>Klijn</a:t>
            </a:r>
            <a:endParaRPr lang="de-DE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8B665-0797-CB45-9149-872B71B207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15" b="21920"/>
          <a:stretch/>
        </p:blipFill>
        <p:spPr>
          <a:xfrm>
            <a:off x="1084905" y="3805134"/>
            <a:ext cx="2769296" cy="86409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FDC3AF-9D8C-C748-8D47-781FA67CA918}"/>
              </a:ext>
            </a:extLst>
          </p:cNvPr>
          <p:cNvSpPr txBox="1">
            <a:spLocks/>
          </p:cNvSpPr>
          <p:nvPr/>
        </p:nvSpPr>
        <p:spPr>
          <a:xfrm>
            <a:off x="8760296" y="1706983"/>
            <a:ext cx="2520058" cy="7201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/>
              <a:t>Nora Abi </a:t>
            </a:r>
            <a:r>
              <a:rPr lang="en-US" dirty="0" err="1"/>
              <a:t>Akar</a:t>
            </a:r>
            <a:endParaRPr lang="en-US" dirty="0"/>
          </a:p>
          <a:p>
            <a:pPr>
              <a:spcAft>
                <a:spcPts val="0"/>
              </a:spcAft>
            </a:pPr>
            <a:r>
              <a:rPr lang="en-US" dirty="0"/>
              <a:t>Vasileios </a:t>
            </a:r>
            <a:r>
              <a:rPr lang="en-US" dirty="0" err="1"/>
              <a:t>Karakasis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51166B9-D655-714F-A4BB-07E1A0D47034}"/>
              </a:ext>
            </a:extLst>
          </p:cNvPr>
          <p:cNvSpPr txBox="1">
            <a:spLocks/>
          </p:cNvSpPr>
          <p:nvPr/>
        </p:nvSpPr>
        <p:spPr>
          <a:xfrm>
            <a:off x="8760296" y="2782236"/>
            <a:ext cx="2520973" cy="7266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Anne Küsters</a:t>
            </a:r>
          </a:p>
          <a:p>
            <a:r>
              <a:rPr lang="de-DE" sz="2000" dirty="0"/>
              <a:t>Felix Huber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1302CE6-5B76-CC4D-BBDF-D4EE1E5C2651}"/>
              </a:ext>
            </a:extLst>
          </p:cNvPr>
          <p:cNvSpPr txBox="1">
            <a:spLocks/>
          </p:cNvSpPr>
          <p:nvPr/>
        </p:nvSpPr>
        <p:spPr>
          <a:xfrm>
            <a:off x="5303912" y="4140583"/>
            <a:ext cx="2520973" cy="368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Simon </a:t>
            </a:r>
            <a:r>
              <a:rPr lang="de-DE" sz="2000" dirty="0" err="1"/>
              <a:t>Oerl</a:t>
            </a:r>
            <a:endParaRPr lang="de-DE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EA5FC92-C5BF-DE47-962E-55E90AA7ACF4}"/>
              </a:ext>
            </a:extLst>
          </p:cNvPr>
          <p:cNvSpPr txBox="1">
            <a:spLocks/>
          </p:cNvSpPr>
          <p:nvPr/>
        </p:nvSpPr>
        <p:spPr>
          <a:xfrm>
            <a:off x="5303912" y="5143787"/>
            <a:ext cx="2520973" cy="368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Susanne Kunkel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60E10F-D1A6-7D49-88F8-120E9676B6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515" b="15406"/>
          <a:stretch/>
        </p:blipFill>
        <p:spPr>
          <a:xfrm>
            <a:off x="955656" y="4896746"/>
            <a:ext cx="3027794" cy="8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2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4F82-855C-2F48-9321-D4394E5D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AB4879-9802-AC46-A759-BB80B09FD5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57" y="2098675"/>
            <a:ext cx="2958485" cy="29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413F-C669-EE4C-8CB7-F2415130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BEBD-B1F3-5149-A899-9FC72A9B4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A</a:t>
            </a:r>
            <a:r>
              <a:rPr lang="en-US" b="1" noProof="0" dirty="0"/>
              <a:t> library</a:t>
            </a:r>
            <a:r>
              <a:rPr lang="en-US" noProof="0" dirty="0"/>
              <a:t> for the simulation</a:t>
            </a:r>
          </a:p>
          <a:p>
            <a:pPr lvl="1"/>
            <a:r>
              <a:rPr lang="en-US" noProof="0" dirty="0"/>
              <a:t>of</a:t>
            </a:r>
            <a:r>
              <a:rPr lang="en-US" b="1" noProof="0" dirty="0"/>
              <a:t> large networks </a:t>
            </a:r>
            <a:r>
              <a:rPr lang="en-US" noProof="0" dirty="0"/>
              <a:t>of morphologically-</a:t>
            </a:r>
            <a:r>
              <a:rPr lang="en-US" b="1" noProof="0" dirty="0"/>
              <a:t>detailed, spiking neurons </a:t>
            </a:r>
          </a:p>
          <a:p>
            <a:pPr lvl="1"/>
            <a:r>
              <a:rPr lang="en-US" noProof="0" dirty="0"/>
              <a:t>for all </a:t>
            </a:r>
            <a:r>
              <a:rPr lang="en-US" b="1" noProof="0" dirty="0"/>
              <a:t>HPC</a:t>
            </a:r>
            <a:r>
              <a:rPr lang="en-US" noProof="0" dirty="0"/>
              <a:t> systems in the HBP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Runs on multiple architectures</a:t>
            </a:r>
          </a:p>
          <a:p>
            <a:pPr lvl="1"/>
            <a:r>
              <a:rPr lang="en-US" b="1" noProof="0" dirty="0"/>
              <a:t>GPU</a:t>
            </a:r>
            <a:r>
              <a:rPr lang="en-US" noProof="0" dirty="0"/>
              <a:t> systems, </a:t>
            </a:r>
          </a:p>
          <a:p>
            <a:pPr lvl="1"/>
            <a:r>
              <a:rPr lang="en-US" b="1" noProof="0" dirty="0"/>
              <a:t>vectorized</a:t>
            </a:r>
            <a:r>
              <a:rPr lang="en-US" noProof="0" dirty="0"/>
              <a:t> multicore, </a:t>
            </a:r>
          </a:p>
          <a:p>
            <a:pPr lvl="1"/>
            <a:r>
              <a:rPr lang="en-US" noProof="0" dirty="0"/>
              <a:t>Intel </a:t>
            </a:r>
            <a:r>
              <a:rPr lang="en-US" b="1" noProof="0" dirty="0"/>
              <a:t>KNL</a:t>
            </a:r>
            <a:r>
              <a:rPr lang="en-US" noProof="0" dirty="0"/>
              <a:t> and </a:t>
            </a:r>
            <a:r>
              <a:rPr lang="en-US" b="1" noProof="0" dirty="0"/>
              <a:t>laptops</a:t>
            </a:r>
            <a:br>
              <a:rPr lang="en-US" b="1" noProof="0" dirty="0"/>
            </a:br>
            <a:endParaRPr lang="en-US" b="1" noProof="0" dirty="0"/>
          </a:p>
          <a:p>
            <a:pPr marL="0" indent="0">
              <a:buNone/>
            </a:pPr>
            <a:r>
              <a:rPr lang="en-US" noProof="0" dirty="0"/>
              <a:t>Modular design for </a:t>
            </a:r>
            <a:r>
              <a:rPr lang="en-US" b="1" noProof="0" dirty="0"/>
              <a:t>extensibility</a:t>
            </a:r>
            <a:r>
              <a:rPr lang="en-US" noProof="0" dirty="0"/>
              <a:t> to new computer architectures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BD110-6D55-794F-B395-6030244B0D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morphologically-detailed neural network simulation library for contemporary HPC architectures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F8859-F57F-114B-9A4A-240EC779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4232" y="2063566"/>
            <a:ext cx="2273300" cy="3175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03D2AF-AB14-594F-B168-2523F1915E66}"/>
              </a:ext>
            </a:extLst>
          </p:cNvPr>
          <p:cNvSpPr/>
          <p:nvPr/>
        </p:nvSpPr>
        <p:spPr>
          <a:xfrm>
            <a:off x="9408368" y="5543550"/>
            <a:ext cx="2525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Purkinje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cell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Santiago Ramón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</a:rPr>
              <a:t> Cajal</a:t>
            </a:r>
          </a:p>
        </p:txBody>
      </p:sp>
    </p:spTree>
    <p:extLst>
      <p:ext uri="{BB962C8B-B14F-4D97-AF65-F5344CB8AC3E}">
        <p14:creationId xmlns:p14="http://schemas.microsoft.com/office/powerpoint/2010/main" val="364629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8B44-40BC-0846-901E-B171B5C7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82B8E-3423-8E41-BEDB-7E159FBC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/>
              <a:t>Problems and models</a:t>
            </a:r>
            <a:r>
              <a:rPr lang="en-US" noProof="0" dirty="0"/>
              <a:t> not explorable with current software and systems, e.g.</a:t>
            </a:r>
          </a:p>
          <a:p>
            <a:pPr lvl="1"/>
            <a:r>
              <a:rPr lang="en-US" noProof="0" dirty="0"/>
              <a:t>Near real-time multi-compartment simulations</a:t>
            </a:r>
          </a:p>
          <a:p>
            <a:pPr lvl="1"/>
            <a:r>
              <a:rPr lang="en-US" noProof="0" dirty="0"/>
              <a:t>Large networks with long simulations, parameter search, statistical validation</a:t>
            </a:r>
          </a:p>
          <a:p>
            <a:pPr lvl="1"/>
            <a:r>
              <a:rPr lang="en-US" noProof="0" dirty="0"/>
              <a:t>Field potential calculations of large networks with volume visualization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Adapting existing simulators to </a:t>
            </a:r>
            <a:r>
              <a:rPr lang="en-US" b="1" noProof="0" dirty="0"/>
              <a:t>new HPC architectures </a:t>
            </a:r>
            <a:r>
              <a:rPr lang="en-US" noProof="0" dirty="0"/>
              <a:t>is hard, e.g. for</a:t>
            </a:r>
          </a:p>
          <a:p>
            <a:pPr lvl="1"/>
            <a:r>
              <a:rPr lang="en-US" noProof="0" dirty="0"/>
              <a:t>Highly parallel architectures such as Intel Xeon and Intel KNL</a:t>
            </a:r>
          </a:p>
          <a:p>
            <a:pPr lvl="1"/>
            <a:r>
              <a:rPr lang="en-US" noProof="0" dirty="0"/>
              <a:t>Wider vector operations such as AVX, AVX2, AVX512</a:t>
            </a:r>
          </a:p>
          <a:p>
            <a:pPr lvl="1"/>
            <a:r>
              <a:rPr lang="en-US" noProof="0" dirty="0"/>
              <a:t>Specialized accelerator hardware as GPUs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276E1-A152-8B48-8467-40462EDDF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To solve multi-compartment simulations with large networks on new HPC architectures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123965-9744-1343-A00C-2C35E448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515" y="2132955"/>
            <a:ext cx="2958485" cy="2958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BFE21C-382A-3D4E-9FF1-803E38E43DD4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7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AAD7D34-555F-1A46-9ED1-82BF6718B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40183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FDED31-1B00-1545-A530-39C634E6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40603-11B6-554B-B893-E46C55A22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interoperability by being a simulator as library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3F6A5-391F-A443-A0BF-4F46D1F7F9A2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629D8-A3C8-AE40-B7A2-67F81A53156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2780928"/>
            <a:ext cx="1203427" cy="1203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77CA24-88FD-A24F-B8DF-07901CD90FB9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8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052A40C-D9EB-1540-BE60-0B15DD8629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606696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894115-E7B8-0F4C-A15A-D75598B1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42F74-345E-464E-A655-F6D8D7599D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Extensibility by having modular internal API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E9C03-4DA8-6746-9EC7-925057CA9DA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878" y="3811587"/>
            <a:ext cx="1338372" cy="1207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2137A-5975-A64D-8AE4-5B1B0CD8DCB1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71C11-E731-7D4C-85E6-2E00356E5FA1}"/>
              </a:ext>
            </a:extLst>
          </p:cNvPr>
          <p:cNvSpPr txBox="1"/>
          <p:nvPr/>
        </p:nvSpPr>
        <p:spPr>
          <a:xfrm>
            <a:off x="10210699" y="5541947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CitiXsys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E014F8E-8C02-514E-95DE-07FEB244C0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022183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DB6D5E3-2474-8B43-A93F-CCC1090D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842AC-70D7-5D45-A718-37C4727DA0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high performance on HPC targets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98F76-A93D-DF43-967C-A60ABDF9485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975" y="5119688"/>
            <a:ext cx="991122" cy="6516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DED408-E9E6-5C45-8FE8-B821ACFABBEF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3907A6-F57C-E349-A693-9F5298D40C0B}"/>
              </a:ext>
            </a:extLst>
          </p:cNvPr>
          <p:cNvSpPr txBox="1"/>
          <p:nvPr/>
        </p:nvSpPr>
        <p:spPr>
          <a:xfrm>
            <a:off x="10210699" y="6010284"/>
            <a:ext cx="1746142" cy="22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picture</a:t>
            </a:r>
            <a:r>
              <a:rPr lang="de-DE" sz="9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900" dirty="0" err="1">
                <a:solidFill>
                  <a:schemeClr val="bg1">
                    <a:lumMod val="50000"/>
                  </a:schemeClr>
                </a:solidFill>
              </a:rPr>
              <a:t>flaticon.com</a:t>
            </a:r>
            <a:endParaRPr lang="de-DE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7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B38-F6EE-F845-B679-978E354F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Neuron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D748-518B-E54E-86C7-63A9834D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563143"/>
            <a:ext cx="6804645" cy="4214255"/>
          </a:xfrm>
        </p:spPr>
        <p:txBody>
          <a:bodyPr/>
          <a:lstStyle/>
          <a:p>
            <a:r>
              <a:rPr lang="en-US" b="1" noProof="0" dirty="0"/>
              <a:t>Neurons</a:t>
            </a:r>
            <a:r>
              <a:rPr lang="en-US" noProof="0" dirty="0"/>
              <a:t> approximated by </a:t>
            </a:r>
            <a:r>
              <a:rPr lang="en-US" noProof="0" dirty="0" err="1"/>
              <a:t>axonic</a:t>
            </a:r>
            <a:r>
              <a:rPr lang="en-US" noProof="0" dirty="0"/>
              <a:t> delay, synaptic functions and a set of cables (as dendrites) </a:t>
            </a:r>
            <a:br>
              <a:rPr lang="en-US" noProof="0" dirty="0"/>
            </a:br>
            <a:r>
              <a:rPr lang="en-US" noProof="0" dirty="0"/>
              <a:t>connected in a tree.</a:t>
            </a:r>
          </a:p>
          <a:p>
            <a:r>
              <a:rPr lang="en-US" b="1" noProof="0" dirty="0"/>
              <a:t>Cables</a:t>
            </a:r>
            <a:r>
              <a:rPr lang="en-US" noProof="0" dirty="0"/>
              <a:t> characterized as 1D electrical compartments </a:t>
            </a:r>
            <a:br>
              <a:rPr lang="en-US" noProof="0" dirty="0"/>
            </a:br>
            <a:r>
              <a:rPr lang="en-US" noProof="0" dirty="0"/>
              <a:t>(of variable diameter) composed of ion channels, cable resistance and capacitance. </a:t>
            </a:r>
          </a:p>
          <a:p>
            <a:r>
              <a:rPr lang="en-US" noProof="0" dirty="0"/>
              <a:t>Neuron as sparse, close-to-band matrix to be solved </a:t>
            </a:r>
            <a:br>
              <a:rPr lang="en-US" noProof="0" dirty="0"/>
            </a:br>
            <a:r>
              <a:rPr lang="en-US" noProof="0" dirty="0"/>
              <a:t>(e.g. by Hines solver) against known current states </a:t>
            </a:r>
            <a:br>
              <a:rPr lang="en-US" noProof="0" dirty="0"/>
            </a:br>
            <a:r>
              <a:rPr lang="en-US" noProof="0" dirty="0"/>
              <a:t>due to synaptic conductance. </a:t>
            </a:r>
          </a:p>
          <a:p>
            <a:r>
              <a:rPr lang="en-US" b="1" noProof="0" dirty="0"/>
              <a:t>Network</a:t>
            </a:r>
            <a:r>
              <a:rPr lang="en-US" noProof="0" dirty="0"/>
              <a:t> and spike exchange between neurons at synapses are represented by concatenations of matrices.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E2345-89A8-FC43-BE4C-3DBDFE8172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 Arbor simulates networks of multi-compartment neurons</a:t>
            </a:r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88442-5933-F247-BF8F-5B4F1248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478608"/>
            <a:ext cx="3521674" cy="4978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207EDE-FEB5-C445-83CE-9BC556F25F02}"/>
              </a:ext>
            </a:extLst>
          </p:cNvPr>
          <p:cNvSpPr/>
          <p:nvPr/>
        </p:nvSpPr>
        <p:spPr>
          <a:xfrm>
            <a:off x="8198140" y="5589240"/>
            <a:ext cx="37305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Source: Koch,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Methods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in Neuronal Modeling: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From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Ions </a:t>
            </a:r>
            <a:r>
              <a:rPr lang="de-DE" sz="9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to</a:t>
            </a:r>
            <a:r>
              <a:rPr lang="de-DE" sz="9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Networks</a:t>
            </a:r>
            <a:endParaRPr lang="de-DE" sz="9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77238-F23A-1244-B70C-82AA7A90FA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00" y="18657"/>
            <a:ext cx="721646" cy="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8765"/>
      </p:ext>
    </p:extLst>
  </p:cSld>
  <p:clrMapOvr>
    <a:masterClrMapping/>
  </p:clrMapOvr>
</p:sld>
</file>

<file path=ppt/theme/theme1.xml><?xml version="1.0" encoding="utf-8"?>
<a:theme xmlns:a="http://schemas.openxmlformats.org/drawingml/2006/main" name="Jülich">
  <a:themeElements>
    <a:clrScheme name="Benutzerdefiniert 292">
      <a:dk1>
        <a:sysClr val="windowText" lastClr="000000"/>
      </a:dk1>
      <a:lt1>
        <a:sysClr val="window" lastClr="FFFFFF"/>
      </a:lt1>
      <a:dk2>
        <a:srgbClr val="6D268E"/>
      </a:dk2>
      <a:lt2>
        <a:srgbClr val="EBEBEB"/>
      </a:lt2>
      <a:accent1>
        <a:srgbClr val="023D6B"/>
      </a:accent1>
      <a:accent2>
        <a:srgbClr val="ADBDE3"/>
      </a:accent2>
      <a:accent3>
        <a:srgbClr val="30A93B"/>
      </a:accent3>
      <a:accent4>
        <a:srgbClr val="FFE900"/>
      </a:accent4>
      <a:accent5>
        <a:srgbClr val="FF8C0C"/>
      </a:accent5>
      <a:accent6>
        <a:srgbClr val="DF0F44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5000"/>
          </a:lnSpc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5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uelich_PowerPoint_16x9_en.potx" id="{29595BB3-892E-4A2B-BFFC-905C8F8D5303}" vid="{E1FF22B7-866D-4E77-AF2B-40B5522CEB0B}"/>
    </a:ext>
  </a:extLst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Jülich</Template>
  <TotalTime>4351</TotalTime>
  <Words>1302</Words>
  <Application>Microsoft Macintosh PowerPoint</Application>
  <PresentationFormat>Widescreen</PresentationFormat>
  <Paragraphs>279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Consolas</vt:lpstr>
      <vt:lpstr>Trebuchet MS</vt:lpstr>
      <vt:lpstr>Jülich</vt:lpstr>
      <vt:lpstr>Insights</vt:lpstr>
      <vt:lpstr>Agenda</vt:lpstr>
      <vt:lpstr>recent collaborators</vt:lpstr>
      <vt:lpstr>what is arbor?</vt:lpstr>
      <vt:lpstr>Why arbor?</vt:lpstr>
      <vt:lpstr>Features of Arbor</vt:lpstr>
      <vt:lpstr>Features of Arbor</vt:lpstr>
      <vt:lpstr>Features of Arbor</vt:lpstr>
      <vt:lpstr>Neuron Model</vt:lpstr>
      <vt:lpstr>Cable Equation</vt:lpstr>
      <vt:lpstr>Numerical Model</vt:lpstr>
      <vt:lpstr>Cell simulation</vt:lpstr>
      <vt:lpstr>Design model</vt:lpstr>
      <vt:lpstr>Design model</vt:lpstr>
      <vt:lpstr>SPIKE EXCHANGE</vt:lpstr>
      <vt:lpstr>Design model</vt:lpstr>
      <vt:lpstr>Design model</vt:lpstr>
      <vt:lpstr>vectorization PERFORMANCE</vt:lpstr>
      <vt:lpstr>vectorization Performance</vt:lpstr>
      <vt:lpstr>Performance benchmarks</vt:lpstr>
      <vt:lpstr>Performance</vt:lpstr>
      <vt:lpstr>Performance</vt:lpstr>
      <vt:lpstr>Performance benchmarks</vt:lpstr>
      <vt:lpstr>Performance</vt:lpstr>
      <vt:lpstr>Performance</vt:lpstr>
      <vt:lpstr>Performance</vt:lpstr>
      <vt:lpstr>Performance benchmarks</vt:lpstr>
      <vt:lpstr>Performance</vt:lpstr>
      <vt:lpstr>Performance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of presentation</dc:title>
  <dc:creator>Microsoft Office User</dc:creator>
  <cp:lastModifiedBy>Microsoft Office User</cp:lastModifiedBy>
  <cp:revision>102</cp:revision>
  <dcterms:created xsi:type="dcterms:W3CDTF">2018-10-29T15:21:42Z</dcterms:created>
  <dcterms:modified xsi:type="dcterms:W3CDTF">2018-12-04T09:50:42Z</dcterms:modified>
</cp:coreProperties>
</file>